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8288000" cy="10287000"/>
  <p:notesSz cx="6858000" cy="9144000"/>
  <p:embeddedFontLst>
    <p:embeddedFont>
      <p:font typeface="Arimo" panose="020B0604020202020204" pitchFamily="34" charset="0"/>
      <p:regular r:id="rId24"/>
    </p:embeddedFont>
    <p:embeddedFont>
      <p:font typeface="Calibri" panose="020F0502020204030204" pitchFamily="34" charset="0"/>
      <p:regular r:id="rId25"/>
      <p:bold r:id="rId26"/>
      <p:italic r:id="rId27"/>
      <p:boldItalic r:id="rId28"/>
    </p:embeddedFont>
    <p:embeddedFont>
      <p:font typeface="CS Gordon Serif" pitchFamily="2" charset="0"/>
      <p:regular r:id="rId29"/>
    </p:embeddedFont>
    <p:embeddedFont>
      <p:font typeface="Gilroy 1" pitchFamily="2" charset="77"/>
      <p:regular r:id="rId30"/>
      <p:bold r:id="rId31"/>
    </p:embeddedFont>
    <p:embeddedFont>
      <p:font typeface="Gilroy 2" pitchFamily="2" charset="77"/>
      <p:regular r:id="rId32"/>
      <p:bold r:id="rId33"/>
    </p:embeddedFont>
    <p:embeddedFont>
      <p:font typeface="Gilroy 2 Italics" pitchFamily="2" charset="77"/>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7C8F9-85C5-6A4C-8F21-34C8188D50F4}" v="41" dt="2022-06-03T14:02:39.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autoAdjust="0"/>
    <p:restoredTop sz="94609" autoAdjust="0"/>
  </p:normalViewPr>
  <p:slideViewPr>
    <p:cSldViewPr>
      <p:cViewPr varScale="1">
        <p:scale>
          <a:sx n="98" d="100"/>
          <a:sy n="98" d="100"/>
        </p:scale>
        <p:origin x="96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7.svg"/><Relationship Id="rId7"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46.sv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7.svg"/><Relationship Id="rId7" Type="http://schemas.openxmlformats.org/officeDocument/2006/relationships/image" Target="../media/image5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3139083" y="3623627"/>
            <a:ext cx="12009834" cy="3542665"/>
          </a:xfrm>
          <a:prstGeom prst="rect">
            <a:avLst/>
          </a:prstGeom>
        </p:spPr>
        <p:txBody>
          <a:bodyPr lIns="0" tIns="0" rIns="0" bIns="0" rtlCol="0" anchor="t">
            <a:spAutoFit/>
          </a:bodyPr>
          <a:lstStyle/>
          <a:p>
            <a:pPr algn="ctr">
              <a:lnSpc>
                <a:spcPts val="6860"/>
              </a:lnSpc>
            </a:pPr>
            <a:r>
              <a:rPr lang="en-US" sz="4900" dirty="0" err="1">
                <a:solidFill>
                  <a:srgbClr val="B64E28"/>
                </a:solidFill>
                <a:latin typeface="Gilroy 1"/>
              </a:rPr>
              <a:t>Saisie</a:t>
            </a:r>
            <a:r>
              <a:rPr lang="en-US" sz="4900" dirty="0">
                <a:solidFill>
                  <a:srgbClr val="B64E28"/>
                </a:solidFill>
                <a:latin typeface="Gilroy 1"/>
              </a:rPr>
              <a:t> </a:t>
            </a:r>
            <a:r>
              <a:rPr lang="en-US" sz="4900" dirty="0" err="1">
                <a:solidFill>
                  <a:srgbClr val="B64E28"/>
                </a:solidFill>
                <a:latin typeface="Gilroy 1"/>
              </a:rPr>
              <a:t>d’une</a:t>
            </a:r>
            <a:r>
              <a:rPr lang="en-US" sz="4900" dirty="0">
                <a:solidFill>
                  <a:srgbClr val="B64E28"/>
                </a:solidFill>
                <a:latin typeface="Gilroy 1"/>
              </a:rPr>
              <a:t> </a:t>
            </a:r>
            <a:r>
              <a:rPr lang="en-US" sz="4900" dirty="0" err="1">
                <a:solidFill>
                  <a:srgbClr val="B64E28"/>
                </a:solidFill>
                <a:latin typeface="Gilroy 1"/>
              </a:rPr>
              <a:t>demande</a:t>
            </a:r>
            <a:r>
              <a:rPr lang="en-US" sz="4900" dirty="0">
                <a:solidFill>
                  <a:srgbClr val="B64E28"/>
                </a:solidFill>
                <a:latin typeface="Gilroy 1"/>
              </a:rPr>
              <a:t> de </a:t>
            </a:r>
            <a:r>
              <a:rPr lang="en-US" sz="4900" dirty="0" err="1">
                <a:solidFill>
                  <a:srgbClr val="B64E28"/>
                </a:solidFill>
                <a:latin typeface="Gilroy 1"/>
              </a:rPr>
              <a:t>prise</a:t>
            </a:r>
            <a:r>
              <a:rPr lang="en-US" sz="4900" dirty="0">
                <a:solidFill>
                  <a:srgbClr val="B64E28"/>
                </a:solidFill>
                <a:latin typeface="Gilroy 1"/>
              </a:rPr>
              <a:t> </a:t>
            </a:r>
            <a:r>
              <a:rPr lang="en-US" sz="4900" dirty="0" err="1">
                <a:solidFill>
                  <a:srgbClr val="B64E28"/>
                </a:solidFill>
                <a:latin typeface="Gilroy 1"/>
              </a:rPr>
              <a:t>en</a:t>
            </a:r>
            <a:r>
              <a:rPr lang="en-US" sz="4900" dirty="0">
                <a:solidFill>
                  <a:srgbClr val="B64E28"/>
                </a:solidFill>
                <a:latin typeface="Gilroy 1"/>
              </a:rPr>
              <a:t> charge</a:t>
            </a:r>
          </a:p>
          <a:p>
            <a:pPr algn="ctr">
              <a:lnSpc>
                <a:spcPts val="6860"/>
              </a:lnSpc>
            </a:pPr>
            <a:r>
              <a:rPr lang="en-US" sz="4900" dirty="0">
                <a:solidFill>
                  <a:srgbClr val="B64E28"/>
                </a:solidFill>
                <a:latin typeface="Gilroy 1"/>
              </a:rPr>
              <a:t> « </a:t>
            </a:r>
            <a:r>
              <a:rPr lang="en-US" sz="4900" dirty="0" err="1">
                <a:solidFill>
                  <a:srgbClr val="B64E28"/>
                </a:solidFill>
                <a:latin typeface="Gilroy 1"/>
              </a:rPr>
              <a:t>développement</a:t>
            </a:r>
            <a:r>
              <a:rPr lang="en-US" sz="4900" dirty="0">
                <a:solidFill>
                  <a:srgbClr val="B64E28"/>
                </a:solidFill>
                <a:latin typeface="Gilroy 1"/>
              </a:rPr>
              <a:t> des </a:t>
            </a:r>
            <a:r>
              <a:rPr lang="en-US" sz="4900" dirty="0" err="1">
                <a:solidFill>
                  <a:srgbClr val="B64E28"/>
                </a:solidFill>
                <a:latin typeface="Gilroy 1"/>
              </a:rPr>
              <a:t>compétences</a:t>
            </a:r>
            <a:r>
              <a:rPr lang="en-US" sz="4900" dirty="0">
                <a:solidFill>
                  <a:srgbClr val="B64E28"/>
                </a:solidFill>
                <a:latin typeface="Gilroy 1"/>
              </a:rPr>
              <a:t> » </a:t>
            </a:r>
          </a:p>
          <a:p>
            <a:pPr algn="ctr">
              <a:lnSpc>
                <a:spcPts val="6860"/>
              </a:lnSpc>
            </a:pPr>
            <a:r>
              <a:rPr lang="en-US" sz="4900" dirty="0">
                <a:solidFill>
                  <a:srgbClr val="B64E28"/>
                </a:solidFill>
                <a:latin typeface="Gilroy 1"/>
              </a:rPr>
              <a:t>sur le </a:t>
            </a:r>
            <a:r>
              <a:rPr lang="en-US" sz="4900" dirty="0" err="1">
                <a:solidFill>
                  <a:srgbClr val="B64E28"/>
                </a:solidFill>
                <a:latin typeface="Gilroy 1"/>
              </a:rPr>
              <a:t>portail</a:t>
            </a:r>
            <a:r>
              <a:rPr lang="en-US" sz="4900" dirty="0">
                <a:solidFill>
                  <a:srgbClr val="B64E28"/>
                </a:solidFill>
                <a:latin typeface="Gilroy 1"/>
              </a:rPr>
              <a:t> « </a:t>
            </a:r>
            <a:r>
              <a:rPr lang="en-US" sz="4900" dirty="0" err="1">
                <a:solidFill>
                  <a:srgbClr val="B64E28"/>
                </a:solidFill>
                <a:latin typeface="Gilroy 1"/>
              </a:rPr>
              <a:t>adhérents</a:t>
            </a:r>
            <a:r>
              <a:rPr lang="en-US" sz="4900" dirty="0">
                <a:solidFill>
                  <a:srgbClr val="B64E28"/>
                </a:solidFill>
                <a:latin typeface="Gilroy 1"/>
              </a:rPr>
              <a:t> » AFDAS​</a:t>
            </a:r>
          </a:p>
          <a:p>
            <a:pPr algn="ctr">
              <a:lnSpc>
                <a:spcPts val="6860"/>
              </a:lnSpc>
            </a:pPr>
            <a:r>
              <a:rPr lang="en-US" sz="4900" dirty="0">
                <a:solidFill>
                  <a:srgbClr val="B64E28"/>
                </a:solidFill>
                <a:latin typeface="Gilroy 1"/>
              </a:rPr>
              <a:t>pour </a:t>
            </a:r>
            <a:r>
              <a:rPr lang="en-US" sz="4900" dirty="0" err="1">
                <a:solidFill>
                  <a:srgbClr val="B64E28"/>
                </a:solidFill>
                <a:latin typeface="Gilroy 1"/>
              </a:rPr>
              <a:t>une</a:t>
            </a:r>
            <a:r>
              <a:rPr lang="en-US" sz="4900" dirty="0">
                <a:solidFill>
                  <a:srgbClr val="B64E28"/>
                </a:solidFill>
                <a:latin typeface="Gilroy 1"/>
              </a:rPr>
              <a:t> formation COREG EPGV</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797" y="6172200"/>
            <a:ext cx="5486400" cy="4114800"/>
          </a:xfrm>
          <a:prstGeom prst="rect">
            <a:avLst/>
          </a:prstGeom>
        </p:spPr>
      </p:pic>
      <p:grpSp>
        <p:nvGrpSpPr>
          <p:cNvPr id="4" name="Group 4"/>
          <p:cNvGrpSpPr/>
          <p:nvPr/>
        </p:nvGrpSpPr>
        <p:grpSpPr>
          <a:xfrm rot="-2700000">
            <a:off x="-2272806" y="-2036010"/>
            <a:ext cx="4653736" cy="4072019"/>
            <a:chOff x="0" y="0"/>
            <a:chExt cx="812800" cy="711200"/>
          </a:xfrm>
        </p:grpSpPr>
        <p:sp>
          <p:nvSpPr>
            <p:cNvPr id="5" name="Freeform 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F2B00"/>
            </a:solidFill>
          </p:spPr>
        </p:sp>
        <p:sp>
          <p:nvSpPr>
            <p:cNvPr id="6" name="TextBox 6"/>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rot="7853961">
            <a:off x="15913417" y="8170850"/>
            <a:ext cx="4836914" cy="4232300"/>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F2B00"/>
            </a:solidFill>
          </p:spPr>
        </p:sp>
        <p:sp>
          <p:nvSpPr>
            <p:cNvPr id="9" name="TextBox 9"/>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71415">
            <a:off x="1632124" y="5513655"/>
            <a:ext cx="1032162" cy="965071"/>
          </a:xfrm>
          <a:prstGeom prst="rect">
            <a:avLst/>
          </a:prstGeom>
        </p:spPr>
      </p:pic>
      <p:grpSp>
        <p:nvGrpSpPr>
          <p:cNvPr id="11" name="Group 11"/>
          <p:cNvGrpSpPr/>
          <p:nvPr/>
        </p:nvGrpSpPr>
        <p:grpSpPr>
          <a:xfrm rot="2822087">
            <a:off x="15527657" y="6490118"/>
            <a:ext cx="4529620" cy="5954823"/>
            <a:chOff x="0" y="0"/>
            <a:chExt cx="3374390" cy="4436110"/>
          </a:xfrm>
        </p:grpSpPr>
        <p:sp>
          <p:nvSpPr>
            <p:cNvPr id="12" name="Freeform 12"/>
            <p:cNvSpPr/>
            <p:nvPr/>
          </p:nvSpPr>
          <p:spPr>
            <a:xfrm>
              <a:off x="-59690" y="0"/>
              <a:ext cx="1205230" cy="4436110"/>
            </a:xfrm>
            <a:custGeom>
              <a:avLst/>
              <a:gdLst/>
              <a:ahLst/>
              <a:cxnLst/>
              <a:rect l="l" t="t" r="r" b="b"/>
              <a:pathLst>
                <a:path w="1205230" h="4436110">
                  <a:moveTo>
                    <a:pt x="720090" y="2504440"/>
                  </a:moveTo>
                  <a:cubicBezTo>
                    <a:pt x="1205230" y="1358900"/>
                    <a:pt x="641350" y="843280"/>
                    <a:pt x="461010" y="548640"/>
                  </a:cubicBezTo>
                  <a:cubicBezTo>
                    <a:pt x="195580" y="115570"/>
                    <a:pt x="262890" y="0"/>
                    <a:pt x="262890" y="0"/>
                  </a:cubicBezTo>
                  <a:lnTo>
                    <a:pt x="59690" y="0"/>
                  </a:lnTo>
                  <a:cubicBezTo>
                    <a:pt x="119380" y="441960"/>
                    <a:pt x="1139190" y="1212850"/>
                    <a:pt x="678180" y="2147570"/>
                  </a:cubicBezTo>
                  <a:cubicBezTo>
                    <a:pt x="0" y="3520440"/>
                    <a:pt x="516890" y="4436110"/>
                    <a:pt x="516890" y="4436110"/>
                  </a:cubicBezTo>
                  <a:lnTo>
                    <a:pt x="745490" y="4436110"/>
                  </a:lnTo>
                  <a:cubicBezTo>
                    <a:pt x="745490" y="4436110"/>
                    <a:pt x="185420" y="3768090"/>
                    <a:pt x="720090" y="2504440"/>
                  </a:cubicBezTo>
                  <a:lnTo>
                    <a:pt x="720090" y="2504440"/>
                  </a:lnTo>
                  <a:close/>
                </a:path>
              </a:pathLst>
            </a:custGeom>
            <a:solidFill>
              <a:srgbClr val="B64E28"/>
            </a:solidFill>
          </p:spPr>
        </p:sp>
        <p:sp>
          <p:nvSpPr>
            <p:cNvPr id="13" name="Freeform 13"/>
            <p:cNvSpPr/>
            <p:nvPr/>
          </p:nvSpPr>
          <p:spPr>
            <a:xfrm>
              <a:off x="125730" y="0"/>
              <a:ext cx="1019810" cy="4436110"/>
            </a:xfrm>
            <a:custGeom>
              <a:avLst/>
              <a:gdLst/>
              <a:ahLst/>
              <a:cxnLst/>
              <a:rect l="l" t="t" r="r" b="b"/>
              <a:pathLst>
                <a:path w="1019810" h="4436110">
                  <a:moveTo>
                    <a:pt x="511810" y="3030220"/>
                  </a:moveTo>
                  <a:cubicBezTo>
                    <a:pt x="892810" y="1957070"/>
                    <a:pt x="1009650" y="1464310"/>
                    <a:pt x="585470" y="820420"/>
                  </a:cubicBezTo>
                  <a:cubicBezTo>
                    <a:pt x="212090" y="254000"/>
                    <a:pt x="264160" y="0"/>
                    <a:pt x="264160" y="0"/>
                  </a:cubicBezTo>
                  <a:lnTo>
                    <a:pt x="77470" y="0"/>
                  </a:lnTo>
                  <a:cubicBezTo>
                    <a:pt x="77470" y="0"/>
                    <a:pt x="10160" y="115570"/>
                    <a:pt x="275590" y="548640"/>
                  </a:cubicBezTo>
                  <a:cubicBezTo>
                    <a:pt x="455930" y="843280"/>
                    <a:pt x="1019810" y="1358900"/>
                    <a:pt x="534670" y="2504440"/>
                  </a:cubicBezTo>
                  <a:cubicBezTo>
                    <a:pt x="0" y="3766820"/>
                    <a:pt x="558800" y="4434840"/>
                    <a:pt x="558800" y="4434840"/>
                  </a:cubicBezTo>
                  <a:lnTo>
                    <a:pt x="830580" y="4434840"/>
                  </a:lnTo>
                  <a:cubicBezTo>
                    <a:pt x="830580" y="4436110"/>
                    <a:pt x="264160" y="3724910"/>
                    <a:pt x="511810" y="3030220"/>
                  </a:cubicBezTo>
                  <a:close/>
                </a:path>
              </a:pathLst>
            </a:custGeom>
            <a:solidFill>
              <a:srgbClr val="B64E28"/>
            </a:solidFill>
          </p:spPr>
        </p:sp>
        <p:sp>
          <p:nvSpPr>
            <p:cNvPr id="14" name="Freeform 14"/>
            <p:cNvSpPr/>
            <p:nvPr/>
          </p:nvSpPr>
          <p:spPr>
            <a:xfrm>
              <a:off x="337820" y="0"/>
              <a:ext cx="3035300" cy="4436110"/>
            </a:xfrm>
            <a:custGeom>
              <a:avLst/>
              <a:gdLst/>
              <a:ahLst/>
              <a:cxnLst/>
              <a:rect l="l" t="t" r="r" b="b"/>
              <a:pathLst>
                <a:path w="3035300" h="4436110">
                  <a:moveTo>
                    <a:pt x="1898650" y="0"/>
                  </a:moveTo>
                  <a:lnTo>
                    <a:pt x="50800" y="0"/>
                  </a:lnTo>
                  <a:cubicBezTo>
                    <a:pt x="50800" y="0"/>
                    <a:pt x="0" y="254000"/>
                    <a:pt x="372110" y="820420"/>
                  </a:cubicBezTo>
                  <a:cubicBezTo>
                    <a:pt x="795020" y="1463040"/>
                    <a:pt x="679450" y="1957070"/>
                    <a:pt x="298450" y="3030220"/>
                  </a:cubicBezTo>
                  <a:cubicBezTo>
                    <a:pt x="52070" y="3724910"/>
                    <a:pt x="618490" y="4436110"/>
                    <a:pt x="618490" y="4436110"/>
                  </a:cubicBezTo>
                  <a:lnTo>
                    <a:pt x="3035300" y="4436110"/>
                  </a:lnTo>
                  <a:lnTo>
                    <a:pt x="3035300" y="0"/>
                  </a:lnTo>
                  <a:lnTo>
                    <a:pt x="1898650" y="0"/>
                  </a:lnTo>
                  <a:close/>
                </a:path>
              </a:pathLst>
            </a:custGeom>
            <a:solidFill>
              <a:srgbClr val="B64E28"/>
            </a:solidFill>
          </p:spPr>
        </p:sp>
      </p:grpSp>
      <p:sp>
        <p:nvSpPr>
          <p:cNvPr id="15" name="TextBox 15"/>
          <p:cNvSpPr txBox="1"/>
          <p:nvPr/>
        </p:nvSpPr>
        <p:spPr>
          <a:xfrm>
            <a:off x="2725403" y="1352550"/>
            <a:ext cx="12837194" cy="1379250"/>
          </a:xfrm>
          <a:prstGeom prst="rect">
            <a:avLst/>
          </a:prstGeom>
        </p:spPr>
        <p:txBody>
          <a:bodyPr lIns="0" tIns="0" rIns="0" bIns="0" rtlCol="0" anchor="t">
            <a:spAutoFit/>
          </a:bodyPr>
          <a:lstStyle/>
          <a:p>
            <a:pPr algn="ctr">
              <a:lnSpc>
                <a:spcPts val="10080"/>
              </a:lnSpc>
            </a:pPr>
            <a:r>
              <a:rPr lang="en-US" sz="11200">
                <a:solidFill>
                  <a:srgbClr val="B64E28"/>
                </a:solidFill>
                <a:latin typeface="CS Gordon Serif"/>
              </a:rPr>
              <a:t>TUTORIEL</a:t>
            </a:r>
          </a:p>
        </p:txBody>
      </p:sp>
      <p:grpSp>
        <p:nvGrpSpPr>
          <p:cNvPr id="16" name="Group 16"/>
          <p:cNvGrpSpPr/>
          <p:nvPr/>
        </p:nvGrpSpPr>
        <p:grpSpPr>
          <a:xfrm rot="-8225921">
            <a:off x="-1857154" y="-1948711"/>
            <a:ext cx="4529620" cy="5954823"/>
            <a:chOff x="0" y="0"/>
            <a:chExt cx="3374390" cy="4436110"/>
          </a:xfrm>
        </p:grpSpPr>
        <p:sp>
          <p:nvSpPr>
            <p:cNvPr id="17" name="Freeform 17"/>
            <p:cNvSpPr/>
            <p:nvPr/>
          </p:nvSpPr>
          <p:spPr>
            <a:xfrm>
              <a:off x="-59690" y="0"/>
              <a:ext cx="1205230" cy="4436110"/>
            </a:xfrm>
            <a:custGeom>
              <a:avLst/>
              <a:gdLst/>
              <a:ahLst/>
              <a:cxnLst/>
              <a:rect l="l" t="t" r="r" b="b"/>
              <a:pathLst>
                <a:path w="1205230" h="4436110">
                  <a:moveTo>
                    <a:pt x="720090" y="2504440"/>
                  </a:moveTo>
                  <a:cubicBezTo>
                    <a:pt x="1205230" y="1358900"/>
                    <a:pt x="641350" y="843280"/>
                    <a:pt x="461010" y="548640"/>
                  </a:cubicBezTo>
                  <a:cubicBezTo>
                    <a:pt x="195580" y="115570"/>
                    <a:pt x="262890" y="0"/>
                    <a:pt x="262890" y="0"/>
                  </a:cubicBezTo>
                  <a:lnTo>
                    <a:pt x="59690" y="0"/>
                  </a:lnTo>
                  <a:cubicBezTo>
                    <a:pt x="119380" y="441960"/>
                    <a:pt x="1139190" y="1212850"/>
                    <a:pt x="678180" y="2147570"/>
                  </a:cubicBezTo>
                  <a:cubicBezTo>
                    <a:pt x="0" y="3520440"/>
                    <a:pt x="516890" y="4436110"/>
                    <a:pt x="516890" y="4436110"/>
                  </a:cubicBezTo>
                  <a:lnTo>
                    <a:pt x="745490" y="4436110"/>
                  </a:lnTo>
                  <a:cubicBezTo>
                    <a:pt x="745490" y="4436110"/>
                    <a:pt x="185420" y="3768090"/>
                    <a:pt x="720090" y="2504440"/>
                  </a:cubicBezTo>
                  <a:lnTo>
                    <a:pt x="720090" y="2504440"/>
                  </a:lnTo>
                  <a:close/>
                </a:path>
              </a:pathLst>
            </a:custGeom>
            <a:solidFill>
              <a:srgbClr val="B64E28"/>
            </a:solidFill>
          </p:spPr>
        </p:sp>
        <p:sp>
          <p:nvSpPr>
            <p:cNvPr id="18" name="Freeform 18"/>
            <p:cNvSpPr/>
            <p:nvPr/>
          </p:nvSpPr>
          <p:spPr>
            <a:xfrm>
              <a:off x="125730" y="0"/>
              <a:ext cx="1019810" cy="4436110"/>
            </a:xfrm>
            <a:custGeom>
              <a:avLst/>
              <a:gdLst/>
              <a:ahLst/>
              <a:cxnLst/>
              <a:rect l="l" t="t" r="r" b="b"/>
              <a:pathLst>
                <a:path w="1019810" h="4436110">
                  <a:moveTo>
                    <a:pt x="511810" y="3030220"/>
                  </a:moveTo>
                  <a:cubicBezTo>
                    <a:pt x="892810" y="1957070"/>
                    <a:pt x="1009650" y="1464310"/>
                    <a:pt x="585470" y="820420"/>
                  </a:cubicBezTo>
                  <a:cubicBezTo>
                    <a:pt x="212090" y="254000"/>
                    <a:pt x="264160" y="0"/>
                    <a:pt x="264160" y="0"/>
                  </a:cubicBezTo>
                  <a:lnTo>
                    <a:pt x="77470" y="0"/>
                  </a:lnTo>
                  <a:cubicBezTo>
                    <a:pt x="77470" y="0"/>
                    <a:pt x="10160" y="115570"/>
                    <a:pt x="275590" y="548640"/>
                  </a:cubicBezTo>
                  <a:cubicBezTo>
                    <a:pt x="455930" y="843280"/>
                    <a:pt x="1019810" y="1358900"/>
                    <a:pt x="534670" y="2504440"/>
                  </a:cubicBezTo>
                  <a:cubicBezTo>
                    <a:pt x="0" y="3766820"/>
                    <a:pt x="558800" y="4434840"/>
                    <a:pt x="558800" y="4434840"/>
                  </a:cubicBezTo>
                  <a:lnTo>
                    <a:pt x="830580" y="4434840"/>
                  </a:lnTo>
                  <a:cubicBezTo>
                    <a:pt x="830580" y="4436110"/>
                    <a:pt x="264160" y="3724910"/>
                    <a:pt x="511810" y="3030220"/>
                  </a:cubicBezTo>
                  <a:close/>
                </a:path>
              </a:pathLst>
            </a:custGeom>
            <a:solidFill>
              <a:srgbClr val="B64E28"/>
            </a:solidFill>
          </p:spPr>
        </p:sp>
        <p:sp>
          <p:nvSpPr>
            <p:cNvPr id="19" name="Freeform 19"/>
            <p:cNvSpPr/>
            <p:nvPr/>
          </p:nvSpPr>
          <p:spPr>
            <a:xfrm>
              <a:off x="337820" y="0"/>
              <a:ext cx="3035300" cy="4436110"/>
            </a:xfrm>
            <a:custGeom>
              <a:avLst/>
              <a:gdLst/>
              <a:ahLst/>
              <a:cxnLst/>
              <a:rect l="l" t="t" r="r" b="b"/>
              <a:pathLst>
                <a:path w="3035300" h="4436110">
                  <a:moveTo>
                    <a:pt x="1898650" y="0"/>
                  </a:moveTo>
                  <a:lnTo>
                    <a:pt x="50800" y="0"/>
                  </a:lnTo>
                  <a:cubicBezTo>
                    <a:pt x="50800" y="0"/>
                    <a:pt x="0" y="254000"/>
                    <a:pt x="372110" y="820420"/>
                  </a:cubicBezTo>
                  <a:cubicBezTo>
                    <a:pt x="795020" y="1463040"/>
                    <a:pt x="679450" y="1957070"/>
                    <a:pt x="298450" y="3030220"/>
                  </a:cubicBezTo>
                  <a:cubicBezTo>
                    <a:pt x="52070" y="3724910"/>
                    <a:pt x="618490" y="4436110"/>
                    <a:pt x="618490" y="4436110"/>
                  </a:cubicBezTo>
                  <a:lnTo>
                    <a:pt x="3035300" y="4436110"/>
                  </a:lnTo>
                  <a:lnTo>
                    <a:pt x="3035300" y="0"/>
                  </a:lnTo>
                  <a:lnTo>
                    <a:pt x="1898650" y="0"/>
                  </a:lnTo>
                  <a:close/>
                </a:path>
              </a:pathLst>
            </a:custGeom>
            <a:solidFill>
              <a:srgbClr val="B64E28"/>
            </a:solid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0"/>
            <a:ext cx="1680618" cy="1901690"/>
          </a:xfrm>
          <a:prstGeom prst="rect">
            <a:avLst/>
          </a:prstGeom>
        </p:spPr>
      </p:pic>
      <p:pic>
        <p:nvPicPr>
          <p:cNvPr id="3" name="Picture 3"/>
          <p:cNvPicPr>
            <a:picLocks noChangeAspect="1"/>
          </p:cNvPicPr>
          <p:nvPr/>
        </p:nvPicPr>
        <p:blipFill>
          <a:blip r:embed="rId4"/>
          <a:srcRect/>
          <a:stretch>
            <a:fillRect/>
          </a:stretch>
        </p:blipFill>
        <p:spPr>
          <a:xfrm>
            <a:off x="6578076" y="189368"/>
            <a:ext cx="11157802" cy="4765895"/>
          </a:xfrm>
          <a:prstGeom prst="rect">
            <a:avLst/>
          </a:prstGeom>
        </p:spPr>
      </p:pic>
      <p:pic>
        <p:nvPicPr>
          <p:cNvPr id="4" name="Picture 4"/>
          <p:cNvPicPr>
            <a:picLocks noChangeAspect="1"/>
          </p:cNvPicPr>
          <p:nvPr/>
        </p:nvPicPr>
        <p:blipFill>
          <a:blip r:embed="rId5"/>
          <a:srcRect/>
          <a:stretch>
            <a:fillRect/>
          </a:stretch>
        </p:blipFill>
        <p:spPr>
          <a:xfrm>
            <a:off x="244278" y="5143500"/>
            <a:ext cx="11497951" cy="4807333"/>
          </a:xfrm>
          <a:prstGeom prst="rect">
            <a:avLst/>
          </a:prstGeom>
        </p:spPr>
      </p:pic>
      <p:sp>
        <p:nvSpPr>
          <p:cNvPr id="5" name="TextBox 5"/>
          <p:cNvSpPr txBox="1"/>
          <p:nvPr/>
        </p:nvSpPr>
        <p:spPr>
          <a:xfrm>
            <a:off x="732481" y="2240280"/>
            <a:ext cx="4851922" cy="3126741"/>
          </a:xfrm>
          <a:prstGeom prst="rect">
            <a:avLst/>
          </a:prstGeom>
        </p:spPr>
        <p:txBody>
          <a:bodyPr lIns="0" tIns="0" rIns="0" bIns="0" rtlCol="0" anchor="t">
            <a:spAutoFit/>
          </a:bodyPr>
          <a:lstStyle/>
          <a:p>
            <a:pPr>
              <a:lnSpc>
                <a:spcPts val="4059"/>
              </a:lnSpc>
            </a:pPr>
            <a:r>
              <a:rPr lang="en-US" sz="2899" dirty="0">
                <a:solidFill>
                  <a:srgbClr val="9F2B00"/>
                </a:solidFill>
                <a:latin typeface="Gilroy 2"/>
              </a:rPr>
              <a:t> </a:t>
            </a:r>
            <a:r>
              <a:rPr lang="en-US" sz="2899" dirty="0" err="1">
                <a:solidFill>
                  <a:srgbClr val="9F2B00"/>
                </a:solidFill>
                <a:latin typeface="Gilroy 2"/>
              </a:rPr>
              <a:t>Sélectionner</a:t>
            </a:r>
            <a:r>
              <a:rPr lang="en-US" sz="2899" dirty="0">
                <a:solidFill>
                  <a:srgbClr val="9F2B00"/>
                </a:solidFill>
                <a:latin typeface="Gilroy 2"/>
              </a:rPr>
              <a:t> « COMITÉ RÉGIONAL EPGV CENTRE »​</a:t>
            </a:r>
          </a:p>
          <a:p>
            <a:pPr>
              <a:lnSpc>
                <a:spcPts val="4059"/>
              </a:lnSpc>
            </a:pPr>
            <a:r>
              <a:rPr lang="en-US" sz="2899" dirty="0">
                <a:solidFill>
                  <a:srgbClr val="9F2B00"/>
                </a:solidFill>
                <a:latin typeface="Gilroy 2"/>
              </a:rPr>
              <a:t>​</a:t>
            </a:r>
          </a:p>
          <a:p>
            <a:pPr>
              <a:lnSpc>
                <a:spcPts val="4059"/>
              </a:lnSpc>
            </a:pPr>
            <a:r>
              <a:rPr lang="en-US" sz="2899" dirty="0" err="1">
                <a:solidFill>
                  <a:srgbClr val="9F2B00"/>
                </a:solidFill>
                <a:latin typeface="Gilroy 2"/>
              </a:rPr>
              <a:t>Puis</a:t>
            </a:r>
            <a:r>
              <a:rPr lang="en-US" sz="2899" dirty="0">
                <a:solidFill>
                  <a:srgbClr val="9F2B00"/>
                </a:solidFill>
                <a:latin typeface="Gilroy 2"/>
              </a:rPr>
              <a:t> </a:t>
            </a:r>
            <a:r>
              <a:rPr lang="en-US" sz="2899" dirty="0" err="1">
                <a:solidFill>
                  <a:srgbClr val="9F2B00"/>
                </a:solidFill>
                <a:latin typeface="Gilroy 2"/>
              </a:rPr>
              <a:t>cliquer</a:t>
            </a:r>
            <a:r>
              <a:rPr lang="en-US" sz="2899" dirty="0">
                <a:solidFill>
                  <a:srgbClr val="9F2B00"/>
                </a:solidFill>
                <a:latin typeface="Gilroy 2"/>
              </a:rPr>
              <a:t> sur VALIDER​</a:t>
            </a:r>
          </a:p>
          <a:p>
            <a:pPr>
              <a:lnSpc>
                <a:spcPts val="4059"/>
              </a:lnSpc>
            </a:pPr>
            <a:r>
              <a:rPr lang="en-US" sz="2899" dirty="0">
                <a:solidFill>
                  <a:srgbClr val="9F2B00"/>
                </a:solidFill>
                <a:latin typeface="Gilroy 2"/>
              </a:rPr>
              <a:t>​</a:t>
            </a:r>
          </a:p>
          <a:p>
            <a:pPr>
              <a:lnSpc>
                <a:spcPts val="4059"/>
              </a:lnSpc>
            </a:pPr>
            <a:endParaRPr lang="en-US" sz="2899" dirty="0">
              <a:solidFill>
                <a:srgbClr val="9F2B00"/>
              </a:solidFill>
              <a:latin typeface="Gilroy 2"/>
            </a:endParaRPr>
          </a:p>
        </p:txBody>
      </p:sp>
      <p:sp>
        <p:nvSpPr>
          <p:cNvPr id="6" name="TextBox 6"/>
          <p:cNvSpPr txBox="1"/>
          <p:nvPr/>
        </p:nvSpPr>
        <p:spPr>
          <a:xfrm>
            <a:off x="12136002" y="8804062"/>
            <a:ext cx="4851922" cy="1728471"/>
          </a:xfrm>
          <a:prstGeom prst="rect">
            <a:avLst/>
          </a:prstGeom>
        </p:spPr>
        <p:txBody>
          <a:bodyPr lIns="0" tIns="0" rIns="0" bIns="0" rtlCol="0" anchor="t">
            <a:spAutoFit/>
          </a:bodyPr>
          <a:lstStyle/>
          <a:p>
            <a:pPr>
              <a:lnSpc>
                <a:spcPts val="4479"/>
              </a:lnSpc>
            </a:pPr>
            <a:r>
              <a:rPr lang="en-US" sz="3199" dirty="0">
                <a:solidFill>
                  <a:srgbClr val="9F2B00"/>
                </a:solidFill>
                <a:latin typeface="Gilroy 2"/>
              </a:rPr>
              <a:t> </a:t>
            </a:r>
            <a:r>
              <a:rPr lang="en-US" sz="3199" dirty="0" err="1">
                <a:solidFill>
                  <a:srgbClr val="9F2B00"/>
                </a:solidFill>
                <a:latin typeface="Gilroy 2"/>
              </a:rPr>
              <a:t>Puis</a:t>
            </a:r>
            <a:r>
              <a:rPr lang="en-US" sz="3199" dirty="0">
                <a:solidFill>
                  <a:srgbClr val="9F2B00"/>
                </a:solidFill>
                <a:latin typeface="Gilroy 2"/>
              </a:rPr>
              <a:t> </a:t>
            </a:r>
            <a:r>
              <a:rPr lang="en-US" sz="3199" dirty="0" err="1">
                <a:solidFill>
                  <a:srgbClr val="9F2B00"/>
                </a:solidFill>
                <a:latin typeface="Gilroy 2"/>
              </a:rPr>
              <a:t>cliquer</a:t>
            </a:r>
            <a:r>
              <a:rPr lang="en-US" sz="3199" dirty="0">
                <a:solidFill>
                  <a:srgbClr val="9F2B00"/>
                </a:solidFill>
                <a:latin typeface="Gilroy 2"/>
              </a:rPr>
              <a:t> sur SUIVANT</a:t>
            </a:r>
          </a:p>
          <a:p>
            <a:pPr>
              <a:lnSpc>
                <a:spcPts val="4479"/>
              </a:lnSpc>
            </a:pPr>
            <a:r>
              <a:rPr lang="en-US" sz="3199" dirty="0">
                <a:solidFill>
                  <a:srgbClr val="9F2B00"/>
                </a:solidFill>
                <a:latin typeface="Gilroy 2"/>
              </a:rPr>
              <a:t>​</a:t>
            </a:r>
          </a:p>
          <a:p>
            <a:pPr>
              <a:lnSpc>
                <a:spcPts val="4479"/>
              </a:lnSpc>
            </a:pPr>
            <a:endParaRPr lang="en-US" sz="3199" dirty="0">
              <a:solidFill>
                <a:srgbClr val="9F2B00"/>
              </a:solidFill>
              <a:latin typeface="Gilroy 2"/>
            </a:endParaRPr>
          </a:p>
        </p:txBody>
      </p:sp>
      <p:sp>
        <p:nvSpPr>
          <p:cNvPr id="7" name="Flèche vers la droite 6">
            <a:extLst>
              <a:ext uri="{FF2B5EF4-FFF2-40B4-BE49-F238E27FC236}">
                <a16:creationId xmlns:a16="http://schemas.microsoft.com/office/drawing/2014/main" id="{8188FD86-194B-F07F-1B0A-1FC44CD559BB}"/>
              </a:ext>
            </a:extLst>
          </p:cNvPr>
          <p:cNvSpPr/>
          <p:nvPr/>
        </p:nvSpPr>
        <p:spPr>
          <a:xfrm rot="21092702">
            <a:off x="5878334" y="2485721"/>
            <a:ext cx="1226706" cy="876344"/>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lèche vers la droite 7">
            <a:extLst>
              <a:ext uri="{FF2B5EF4-FFF2-40B4-BE49-F238E27FC236}">
                <a16:creationId xmlns:a16="http://schemas.microsoft.com/office/drawing/2014/main" id="{A7DAF302-96B4-AE2A-34D7-53370DC91790}"/>
              </a:ext>
            </a:extLst>
          </p:cNvPr>
          <p:cNvSpPr/>
          <p:nvPr/>
        </p:nvSpPr>
        <p:spPr>
          <a:xfrm rot="15315055">
            <a:off x="16374571" y="4705328"/>
            <a:ext cx="1226706" cy="876344"/>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lèche vers la droite 8">
            <a:extLst>
              <a:ext uri="{FF2B5EF4-FFF2-40B4-BE49-F238E27FC236}">
                <a16:creationId xmlns:a16="http://schemas.microsoft.com/office/drawing/2014/main" id="{76ABA177-2045-69F1-DFBD-812034EBD35E}"/>
              </a:ext>
            </a:extLst>
          </p:cNvPr>
          <p:cNvSpPr/>
          <p:nvPr/>
        </p:nvSpPr>
        <p:spPr>
          <a:xfrm rot="12164469">
            <a:off x="10095956" y="8365890"/>
            <a:ext cx="1226706" cy="876344"/>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8410" y="0"/>
            <a:ext cx="1671530" cy="2013892"/>
          </a:xfrm>
          <a:prstGeom prst="rect">
            <a:avLst/>
          </a:prstGeom>
        </p:spPr>
      </p:pic>
      <p:pic>
        <p:nvPicPr>
          <p:cNvPr id="4" name="Picture 4"/>
          <p:cNvPicPr>
            <a:picLocks noChangeAspect="1"/>
          </p:cNvPicPr>
          <p:nvPr/>
        </p:nvPicPr>
        <p:blipFill>
          <a:blip r:embed="rId4"/>
          <a:srcRect/>
          <a:stretch>
            <a:fillRect/>
          </a:stretch>
        </p:blipFill>
        <p:spPr>
          <a:xfrm>
            <a:off x="12434255" y="3359947"/>
            <a:ext cx="5604979" cy="5898353"/>
          </a:xfrm>
          <a:prstGeom prst="rect">
            <a:avLst/>
          </a:prstGeom>
        </p:spPr>
      </p:pic>
      <p:sp>
        <p:nvSpPr>
          <p:cNvPr id="5" name="TextBox 5"/>
          <p:cNvSpPr txBox="1"/>
          <p:nvPr/>
        </p:nvSpPr>
        <p:spPr>
          <a:xfrm>
            <a:off x="3864759" y="420796"/>
            <a:ext cx="10868685" cy="1847216"/>
          </a:xfrm>
          <a:prstGeom prst="rect">
            <a:avLst/>
          </a:prstGeom>
        </p:spPr>
        <p:txBody>
          <a:bodyPr lIns="0" tIns="0" rIns="0" bIns="0" rtlCol="0" anchor="t">
            <a:spAutoFit/>
          </a:bodyPr>
          <a:lstStyle/>
          <a:p>
            <a:pPr>
              <a:lnSpc>
                <a:spcPts val="4759"/>
              </a:lnSpc>
            </a:pPr>
            <a:r>
              <a:rPr lang="en-US" sz="3399" dirty="0">
                <a:solidFill>
                  <a:srgbClr val="9F2B00"/>
                </a:solidFill>
                <a:latin typeface="Gilroy 2"/>
              </a:rPr>
              <a:t>​Dans la section « </a:t>
            </a:r>
            <a:r>
              <a:rPr lang="en-US" sz="3399" dirty="0" err="1">
                <a:solidFill>
                  <a:srgbClr val="9F2B00"/>
                </a:solidFill>
                <a:latin typeface="Gilroy 2"/>
              </a:rPr>
              <a:t>descriptif</a:t>
            </a:r>
            <a:r>
              <a:rPr lang="en-US" sz="3399" dirty="0">
                <a:solidFill>
                  <a:srgbClr val="9F2B00"/>
                </a:solidFill>
                <a:latin typeface="Gilroy 2"/>
              </a:rPr>
              <a:t> de formation » : </a:t>
            </a:r>
            <a:r>
              <a:rPr lang="en-US" sz="3399" dirty="0" err="1">
                <a:solidFill>
                  <a:srgbClr val="9F2B00"/>
                </a:solidFill>
                <a:latin typeface="Gilroy 2"/>
              </a:rPr>
              <a:t>cliquer</a:t>
            </a:r>
            <a:r>
              <a:rPr lang="en-US" sz="3399" dirty="0">
                <a:solidFill>
                  <a:srgbClr val="9F2B00"/>
                </a:solidFill>
                <a:latin typeface="Gilroy 2"/>
              </a:rPr>
              <a:t> sur ACTION DE FORMATION </a:t>
            </a:r>
            <a:r>
              <a:rPr lang="en-US" sz="3399" dirty="0" err="1">
                <a:solidFill>
                  <a:srgbClr val="9F2B00"/>
                </a:solidFill>
                <a:latin typeface="Gilroy 2"/>
              </a:rPr>
              <a:t>puis</a:t>
            </a:r>
            <a:r>
              <a:rPr lang="en-US" sz="3399" dirty="0">
                <a:solidFill>
                  <a:srgbClr val="9F2B00"/>
                </a:solidFill>
                <a:latin typeface="Gilroy 2"/>
              </a:rPr>
              <a:t> sur la </a:t>
            </a:r>
            <a:r>
              <a:rPr lang="en-US" sz="3399" dirty="0" err="1">
                <a:solidFill>
                  <a:srgbClr val="9F2B00"/>
                </a:solidFill>
                <a:latin typeface="Gilroy 2"/>
              </a:rPr>
              <a:t>flèche</a:t>
            </a:r>
            <a:r>
              <a:rPr lang="en-US" sz="3399" dirty="0">
                <a:solidFill>
                  <a:srgbClr val="9F2B00"/>
                </a:solidFill>
                <a:latin typeface="Gilroy 2"/>
              </a:rPr>
              <a:t> </a:t>
            </a:r>
            <a:r>
              <a:rPr lang="en-US" sz="3399" dirty="0" err="1">
                <a:solidFill>
                  <a:srgbClr val="9F2B00"/>
                </a:solidFill>
                <a:latin typeface="Gilroy 2"/>
              </a:rPr>
              <a:t>vers</a:t>
            </a:r>
            <a:r>
              <a:rPr lang="en-US" sz="3399" dirty="0">
                <a:solidFill>
                  <a:srgbClr val="9F2B00"/>
                </a:solidFill>
                <a:latin typeface="Gilroy 2"/>
              </a:rPr>
              <a:t> la droite​</a:t>
            </a:r>
          </a:p>
          <a:p>
            <a:pPr>
              <a:lnSpc>
                <a:spcPts val="4759"/>
              </a:lnSpc>
            </a:pPr>
            <a:endParaRPr lang="en-US" sz="3399" dirty="0">
              <a:solidFill>
                <a:srgbClr val="9F2B00"/>
              </a:solidFill>
              <a:latin typeface="Gilroy 2"/>
            </a:endParaRPr>
          </a:p>
        </p:txBody>
      </p:sp>
      <p:sp>
        <p:nvSpPr>
          <p:cNvPr id="6" name="Flèche vers la droite 5">
            <a:extLst>
              <a:ext uri="{FF2B5EF4-FFF2-40B4-BE49-F238E27FC236}">
                <a16:creationId xmlns:a16="http://schemas.microsoft.com/office/drawing/2014/main" id="{089281DA-40E3-A720-9B82-FD408D9E1874}"/>
              </a:ext>
            </a:extLst>
          </p:cNvPr>
          <p:cNvSpPr/>
          <p:nvPr/>
        </p:nvSpPr>
        <p:spPr>
          <a:xfrm rot="4476619">
            <a:off x="14373681" y="3007084"/>
            <a:ext cx="1226706" cy="876344"/>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Espace réservé du contenu 11">
            <a:extLst>
              <a:ext uri="{FF2B5EF4-FFF2-40B4-BE49-F238E27FC236}">
                <a16:creationId xmlns:a16="http://schemas.microsoft.com/office/drawing/2014/main" id="{44E91F1D-8CED-B58B-9B54-4CCFCE51C87A}"/>
              </a:ext>
            </a:extLst>
          </p:cNvPr>
          <p:cNvPicPr>
            <a:picLocks noChangeAspect="1"/>
          </p:cNvPicPr>
          <p:nvPr/>
        </p:nvPicPr>
        <p:blipFill>
          <a:blip r:embed="rId5"/>
          <a:stretch>
            <a:fillRect/>
          </a:stretch>
        </p:blipFill>
        <p:spPr>
          <a:xfrm>
            <a:off x="706381" y="2410356"/>
            <a:ext cx="11228453" cy="6847944"/>
          </a:xfrm>
          <a:prstGeom prst="rect">
            <a:avLst/>
          </a:prstGeom>
        </p:spPr>
      </p:pic>
      <p:sp>
        <p:nvSpPr>
          <p:cNvPr id="8" name="Rectangle 7">
            <a:extLst>
              <a:ext uri="{FF2B5EF4-FFF2-40B4-BE49-F238E27FC236}">
                <a16:creationId xmlns:a16="http://schemas.microsoft.com/office/drawing/2014/main" id="{8B5FC0CA-9F0E-FB27-7EE7-89CF2A58CCA5}"/>
              </a:ext>
            </a:extLst>
          </p:cNvPr>
          <p:cNvSpPr/>
          <p:nvPr/>
        </p:nvSpPr>
        <p:spPr>
          <a:xfrm>
            <a:off x="990600" y="6896100"/>
            <a:ext cx="5334000" cy="2133600"/>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9" name="Rectangle 8">
            <a:extLst>
              <a:ext uri="{FF2B5EF4-FFF2-40B4-BE49-F238E27FC236}">
                <a16:creationId xmlns:a16="http://schemas.microsoft.com/office/drawing/2014/main" id="{80D0536F-F7FA-9B4B-E5BE-E71B781434D5}"/>
              </a:ext>
            </a:extLst>
          </p:cNvPr>
          <p:cNvSpPr/>
          <p:nvPr/>
        </p:nvSpPr>
        <p:spPr>
          <a:xfrm>
            <a:off x="6512140" y="6710846"/>
            <a:ext cx="3012860" cy="1023454"/>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p>
        </p:txBody>
      </p:sp>
      <p:sp>
        <p:nvSpPr>
          <p:cNvPr id="10" name="Titre 1">
            <a:extLst>
              <a:ext uri="{FF2B5EF4-FFF2-40B4-BE49-F238E27FC236}">
                <a16:creationId xmlns:a16="http://schemas.microsoft.com/office/drawing/2014/main" id="{67711246-5939-A053-091C-C7E7B1365ADD}"/>
              </a:ext>
            </a:extLst>
          </p:cNvPr>
          <p:cNvSpPr txBox="1">
            <a:spLocks/>
          </p:cNvSpPr>
          <p:nvPr/>
        </p:nvSpPr>
        <p:spPr>
          <a:xfrm>
            <a:off x="6663371" y="7876644"/>
            <a:ext cx="5271463" cy="213359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2800" dirty="0">
                <a:solidFill>
                  <a:srgbClr val="9F2B00"/>
                </a:solidFill>
                <a:latin typeface="Gilroy 2"/>
              </a:rPr>
              <a:t>La formation MNSS est 100% en présentiel </a:t>
            </a:r>
          </a:p>
          <a:p>
            <a:r>
              <a:rPr lang="fr-FR" sz="2800" dirty="0">
                <a:solidFill>
                  <a:srgbClr val="9F2B00"/>
                </a:solidFill>
                <a:latin typeface="Gilroy 2"/>
              </a:rPr>
              <a:t>Mais d’autres formations sont « MIXTE » comme le CQP ou le module commun APA Mixte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4297" y="0"/>
            <a:ext cx="1813905" cy="205250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6838" y="0"/>
            <a:ext cx="1813905" cy="2052509"/>
          </a:xfrm>
          <a:prstGeom prst="rect">
            <a:avLst/>
          </a:prstGeom>
        </p:spPr>
      </p:pic>
      <p:pic>
        <p:nvPicPr>
          <p:cNvPr id="4" name="Picture 4"/>
          <p:cNvPicPr>
            <a:picLocks noChangeAspect="1"/>
          </p:cNvPicPr>
          <p:nvPr/>
        </p:nvPicPr>
        <p:blipFill>
          <a:blip r:embed="rId4"/>
          <a:srcRect/>
          <a:stretch>
            <a:fillRect/>
          </a:stretch>
        </p:blipFill>
        <p:spPr>
          <a:xfrm>
            <a:off x="5281957" y="2052509"/>
            <a:ext cx="12785920" cy="7189570"/>
          </a:xfrm>
          <a:prstGeom prst="rect">
            <a:avLst/>
          </a:prstGeom>
        </p:spPr>
      </p:pic>
      <p:sp>
        <p:nvSpPr>
          <p:cNvPr id="5" name="TextBox 5"/>
          <p:cNvSpPr txBox="1"/>
          <p:nvPr/>
        </p:nvSpPr>
        <p:spPr>
          <a:xfrm>
            <a:off x="3983416" y="638492"/>
            <a:ext cx="10868685" cy="647066"/>
          </a:xfrm>
          <a:prstGeom prst="rect">
            <a:avLst/>
          </a:prstGeom>
        </p:spPr>
        <p:txBody>
          <a:bodyPr lIns="0" tIns="0" rIns="0" bIns="0" rtlCol="0" anchor="t">
            <a:spAutoFit/>
          </a:bodyPr>
          <a:lstStyle/>
          <a:p>
            <a:pPr>
              <a:lnSpc>
                <a:spcPts val="4759"/>
              </a:lnSpc>
            </a:pPr>
            <a:r>
              <a:rPr lang="en-US" sz="3399">
                <a:solidFill>
                  <a:srgbClr val="9F2B00"/>
                </a:solidFill>
                <a:latin typeface="Gilroy 2"/>
              </a:rPr>
              <a:t>Mettre à jour les informations suivantes :</a:t>
            </a:r>
          </a:p>
        </p:txBody>
      </p:sp>
      <p:sp>
        <p:nvSpPr>
          <p:cNvPr id="6" name="TextBox 6"/>
          <p:cNvSpPr txBox="1"/>
          <p:nvPr/>
        </p:nvSpPr>
        <p:spPr>
          <a:xfrm>
            <a:off x="236838" y="3665759"/>
            <a:ext cx="5045120" cy="5276851"/>
          </a:xfrm>
          <a:prstGeom prst="rect">
            <a:avLst/>
          </a:prstGeom>
        </p:spPr>
        <p:txBody>
          <a:bodyPr lIns="0" tIns="0" rIns="0" bIns="0" rtlCol="0" anchor="t">
            <a:spAutoFit/>
          </a:bodyPr>
          <a:lstStyle/>
          <a:p>
            <a:pPr>
              <a:lnSpc>
                <a:spcPts val="4199"/>
              </a:lnSpc>
            </a:pPr>
            <a:r>
              <a:rPr lang="en-US" sz="2999">
                <a:solidFill>
                  <a:srgbClr val="9F2B00"/>
                </a:solidFill>
                <a:latin typeface="Gilroy 2"/>
              </a:rPr>
              <a:t>Préciser le premier jour de la formation​</a:t>
            </a:r>
          </a:p>
          <a:p>
            <a:pPr>
              <a:lnSpc>
                <a:spcPts val="4199"/>
              </a:lnSpc>
            </a:pPr>
            <a:r>
              <a:rPr lang="en-US" sz="2999">
                <a:solidFill>
                  <a:srgbClr val="9F2B00"/>
                </a:solidFill>
                <a:latin typeface="Gilroy 2"/>
              </a:rPr>
              <a:t>​</a:t>
            </a:r>
          </a:p>
          <a:p>
            <a:pPr>
              <a:lnSpc>
                <a:spcPts val="4199"/>
              </a:lnSpc>
            </a:pPr>
            <a:r>
              <a:rPr lang="en-US" sz="2999">
                <a:solidFill>
                  <a:srgbClr val="9F2B00"/>
                </a:solidFill>
                <a:latin typeface="Gilroy 2"/>
              </a:rPr>
              <a:t>Et le dernier jour de la formation​</a:t>
            </a:r>
          </a:p>
          <a:p>
            <a:pPr>
              <a:lnSpc>
                <a:spcPts val="4199"/>
              </a:lnSpc>
            </a:pPr>
            <a:r>
              <a:rPr lang="en-US" sz="2999">
                <a:solidFill>
                  <a:srgbClr val="9F2B00"/>
                </a:solidFill>
                <a:latin typeface="Gilroy 2"/>
              </a:rPr>
              <a:t>​</a:t>
            </a:r>
          </a:p>
          <a:p>
            <a:pPr>
              <a:lnSpc>
                <a:spcPts val="4199"/>
              </a:lnSpc>
            </a:pPr>
            <a:r>
              <a:rPr lang="en-US" sz="2999">
                <a:solidFill>
                  <a:srgbClr val="9F2B00"/>
                </a:solidFill>
                <a:latin typeface="Gilroy 2"/>
              </a:rPr>
              <a:t>Généralement les journées de formation débutent à 9h et se termine à 17h​</a:t>
            </a:r>
          </a:p>
          <a:p>
            <a:pPr>
              <a:lnSpc>
                <a:spcPts val="4199"/>
              </a:lnSpc>
            </a:pPr>
            <a:endParaRPr lang="en-US" sz="2999">
              <a:solidFill>
                <a:srgbClr val="9F2B00"/>
              </a:solidFill>
              <a:latin typeface="Gilroy 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58" y="0"/>
            <a:ext cx="1692005" cy="191457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7370" y="-7369"/>
            <a:ext cx="1595213" cy="1921944"/>
          </a:xfrm>
          <a:prstGeom prst="rect">
            <a:avLst/>
          </a:prstGeom>
        </p:spPr>
      </p:pic>
      <p:pic>
        <p:nvPicPr>
          <p:cNvPr id="4" name="Picture 4"/>
          <p:cNvPicPr>
            <a:picLocks noChangeAspect="1"/>
          </p:cNvPicPr>
          <p:nvPr/>
        </p:nvPicPr>
        <p:blipFill>
          <a:blip r:embed="rId6"/>
          <a:srcRect/>
          <a:stretch>
            <a:fillRect/>
          </a:stretch>
        </p:blipFill>
        <p:spPr>
          <a:xfrm>
            <a:off x="4791252" y="305721"/>
            <a:ext cx="13349350" cy="9317964"/>
          </a:xfrm>
          <a:prstGeom prst="rect">
            <a:avLst/>
          </a:prstGeom>
        </p:spPr>
      </p:pic>
      <p:sp>
        <p:nvSpPr>
          <p:cNvPr id="5" name="TextBox 5"/>
          <p:cNvSpPr txBox="1"/>
          <p:nvPr/>
        </p:nvSpPr>
        <p:spPr>
          <a:xfrm>
            <a:off x="232922" y="2473257"/>
            <a:ext cx="4915520" cy="1085851"/>
          </a:xfrm>
          <a:prstGeom prst="rect">
            <a:avLst/>
          </a:prstGeom>
        </p:spPr>
        <p:txBody>
          <a:bodyPr lIns="0" tIns="0" rIns="0" bIns="0" rtlCol="0" anchor="t">
            <a:spAutoFit/>
          </a:bodyPr>
          <a:lstStyle/>
          <a:p>
            <a:pPr>
              <a:lnSpc>
                <a:spcPts val="4199"/>
              </a:lnSpc>
            </a:pPr>
            <a:r>
              <a:rPr lang="en-US" sz="2999">
                <a:solidFill>
                  <a:srgbClr val="9F2B00"/>
                </a:solidFill>
                <a:latin typeface="Gilroy 2"/>
              </a:rPr>
              <a:t>Inscrire les coordonnées </a:t>
            </a:r>
          </a:p>
          <a:p>
            <a:pPr>
              <a:lnSpc>
                <a:spcPts val="4199"/>
              </a:lnSpc>
            </a:pPr>
            <a:r>
              <a:rPr lang="en-US" sz="2999">
                <a:solidFill>
                  <a:srgbClr val="9F2B00"/>
                </a:solidFill>
                <a:latin typeface="Gilroy 2"/>
              </a:rPr>
              <a:t>du lieu de la formation</a:t>
            </a:r>
            <a:r>
              <a:rPr lang="en-US" sz="2999">
                <a:solidFill>
                  <a:srgbClr val="9F2B00"/>
                </a:solidFill>
                <a:latin typeface="Arimo"/>
              </a:rPr>
              <a:t>​</a:t>
            </a:r>
          </a:p>
        </p:txBody>
      </p:sp>
      <p:sp>
        <p:nvSpPr>
          <p:cNvPr id="6" name="TextBox 6"/>
          <p:cNvSpPr txBox="1"/>
          <p:nvPr/>
        </p:nvSpPr>
        <p:spPr>
          <a:xfrm>
            <a:off x="232922" y="4420234"/>
            <a:ext cx="4558330" cy="4388486"/>
          </a:xfrm>
          <a:prstGeom prst="rect">
            <a:avLst/>
          </a:prstGeom>
        </p:spPr>
        <p:txBody>
          <a:bodyPr lIns="0" tIns="0" rIns="0" bIns="0" rtlCol="0" anchor="t">
            <a:spAutoFit/>
          </a:bodyPr>
          <a:lstStyle/>
          <a:p>
            <a:pPr>
              <a:lnSpc>
                <a:spcPts val="4339"/>
              </a:lnSpc>
            </a:pPr>
            <a:r>
              <a:rPr lang="en-US" sz="3099">
                <a:solidFill>
                  <a:srgbClr val="9F2B00"/>
                </a:solidFill>
                <a:latin typeface="Gilroy 2"/>
              </a:rPr>
              <a:t> </a:t>
            </a:r>
            <a:r>
              <a:rPr lang="en-US" sz="3099">
                <a:solidFill>
                  <a:srgbClr val="9F2B00"/>
                </a:solidFill>
                <a:latin typeface="Arimo"/>
              </a:rPr>
              <a:t>Indiquer le montant figurant sur le devis​</a:t>
            </a:r>
          </a:p>
          <a:p>
            <a:pPr>
              <a:lnSpc>
                <a:spcPts val="4339"/>
              </a:lnSpc>
            </a:pPr>
            <a:r>
              <a:rPr lang="en-US" sz="3099">
                <a:solidFill>
                  <a:srgbClr val="9F2B00"/>
                </a:solidFill>
                <a:latin typeface="Arimo"/>
              </a:rPr>
              <a:t>Dans notre exemple : ​</a:t>
            </a:r>
          </a:p>
          <a:p>
            <a:pPr>
              <a:lnSpc>
                <a:spcPts val="4339"/>
              </a:lnSpc>
            </a:pPr>
            <a:r>
              <a:rPr lang="en-US" sz="3099">
                <a:solidFill>
                  <a:srgbClr val="9F2B00"/>
                </a:solidFill>
                <a:latin typeface="Arimo"/>
              </a:rPr>
              <a:t>Le cout total de la formation Marche Nordique Sport santé ​</a:t>
            </a:r>
          </a:p>
          <a:p>
            <a:pPr>
              <a:lnSpc>
                <a:spcPts val="4339"/>
              </a:lnSpc>
            </a:pPr>
            <a:r>
              <a:rPr lang="en-US" sz="3099">
                <a:solidFill>
                  <a:srgbClr val="9F2B00"/>
                </a:solidFill>
                <a:latin typeface="Arimo"/>
              </a:rPr>
              <a:t>= 28HX40€ soit 1120,00€​</a:t>
            </a:r>
          </a:p>
          <a:p>
            <a:pPr>
              <a:lnSpc>
                <a:spcPts val="4339"/>
              </a:lnSpc>
            </a:pPr>
            <a:endParaRPr lang="en-US" sz="3099">
              <a:solidFill>
                <a:srgbClr val="9F2B00"/>
              </a:solidFill>
              <a:latin typeface="Arimo"/>
            </a:endParaRPr>
          </a:p>
        </p:txBody>
      </p:sp>
      <p:sp>
        <p:nvSpPr>
          <p:cNvPr id="7" name="TextBox 7"/>
          <p:cNvSpPr txBox="1"/>
          <p:nvPr/>
        </p:nvSpPr>
        <p:spPr>
          <a:xfrm>
            <a:off x="8686800" y="9419303"/>
            <a:ext cx="6612172" cy="561976"/>
          </a:xfrm>
          <a:prstGeom prst="rect">
            <a:avLst/>
          </a:prstGeom>
        </p:spPr>
        <p:txBody>
          <a:bodyPr lIns="0" tIns="0" rIns="0" bIns="0" rtlCol="0" anchor="t">
            <a:spAutoFit/>
          </a:bodyPr>
          <a:lstStyle/>
          <a:p>
            <a:pPr>
              <a:lnSpc>
                <a:spcPts val="4199"/>
              </a:lnSpc>
            </a:pPr>
            <a:r>
              <a:rPr lang="en-US" sz="2999" dirty="0">
                <a:solidFill>
                  <a:srgbClr val="9F2B00"/>
                </a:solidFill>
                <a:latin typeface="Gilroy 2"/>
              </a:rPr>
              <a:t>Cliquer ensuite sur ENREGISTRER​</a:t>
            </a:r>
          </a:p>
        </p:txBody>
      </p:sp>
      <p:sp>
        <p:nvSpPr>
          <p:cNvPr id="9" name="Flèche vers la droite 8">
            <a:extLst>
              <a:ext uri="{FF2B5EF4-FFF2-40B4-BE49-F238E27FC236}">
                <a16:creationId xmlns:a16="http://schemas.microsoft.com/office/drawing/2014/main" id="{3A05C83B-6A30-DC31-80E6-85BA79287139}"/>
              </a:ext>
            </a:extLst>
          </p:cNvPr>
          <p:cNvSpPr/>
          <p:nvPr/>
        </p:nvSpPr>
        <p:spPr>
          <a:xfrm rot="20226757">
            <a:off x="15057326" y="9409351"/>
            <a:ext cx="1226706" cy="876344"/>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2584" y="0"/>
            <a:ext cx="1821501" cy="20611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66883" y="-19367"/>
            <a:ext cx="1757998" cy="2080472"/>
          </a:xfrm>
          <a:prstGeom prst="rect">
            <a:avLst/>
          </a:prstGeom>
        </p:spPr>
      </p:pic>
      <p:pic>
        <p:nvPicPr>
          <p:cNvPr id="4" name="Picture 4"/>
          <p:cNvPicPr>
            <a:picLocks noChangeAspect="1"/>
          </p:cNvPicPr>
          <p:nvPr/>
        </p:nvPicPr>
        <p:blipFill>
          <a:blip r:embed="rId6"/>
          <a:srcRect/>
          <a:stretch>
            <a:fillRect/>
          </a:stretch>
        </p:blipFill>
        <p:spPr>
          <a:xfrm>
            <a:off x="654414" y="4237139"/>
            <a:ext cx="8376850" cy="4295039"/>
          </a:xfrm>
          <a:prstGeom prst="rect">
            <a:avLst/>
          </a:prstGeom>
        </p:spPr>
      </p:pic>
      <p:pic>
        <p:nvPicPr>
          <p:cNvPr id="5" name="Picture 5"/>
          <p:cNvPicPr>
            <a:picLocks noChangeAspect="1"/>
          </p:cNvPicPr>
          <p:nvPr/>
        </p:nvPicPr>
        <p:blipFill>
          <a:blip r:embed="rId7"/>
          <a:srcRect l="2357" r="2357"/>
          <a:stretch>
            <a:fillRect/>
          </a:stretch>
        </p:blipFill>
        <p:spPr>
          <a:xfrm>
            <a:off x="9144000" y="4237139"/>
            <a:ext cx="8827007" cy="429503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11287" y="1154632"/>
            <a:ext cx="3425008" cy="3082507"/>
          </a:xfrm>
          <a:prstGeom prst="rect">
            <a:avLst/>
          </a:prstGeom>
        </p:spPr>
      </p:pic>
      <p:sp>
        <p:nvSpPr>
          <p:cNvPr id="7" name="TextBox 7"/>
          <p:cNvSpPr txBox="1"/>
          <p:nvPr/>
        </p:nvSpPr>
        <p:spPr>
          <a:xfrm>
            <a:off x="1536752" y="2841347"/>
            <a:ext cx="6612172" cy="561976"/>
          </a:xfrm>
          <a:prstGeom prst="rect">
            <a:avLst/>
          </a:prstGeom>
        </p:spPr>
        <p:txBody>
          <a:bodyPr lIns="0" tIns="0" rIns="0" bIns="0" rtlCol="0" anchor="t">
            <a:spAutoFit/>
          </a:bodyPr>
          <a:lstStyle/>
          <a:p>
            <a:pPr algn="ctr">
              <a:lnSpc>
                <a:spcPts val="4199"/>
              </a:lnSpc>
            </a:pPr>
            <a:r>
              <a:rPr lang="en-US" sz="2999">
                <a:solidFill>
                  <a:srgbClr val="9F2B00"/>
                </a:solidFill>
                <a:latin typeface="Gilroy 2"/>
              </a:rPr>
              <a:t>Cliquer ensuite sur SUIVANT​</a:t>
            </a:r>
          </a:p>
        </p:txBody>
      </p:sp>
      <p:sp>
        <p:nvSpPr>
          <p:cNvPr id="8" name="TextBox 8"/>
          <p:cNvSpPr txBox="1"/>
          <p:nvPr/>
        </p:nvSpPr>
        <p:spPr>
          <a:xfrm>
            <a:off x="10251417" y="2841347"/>
            <a:ext cx="6612172" cy="561976"/>
          </a:xfrm>
          <a:prstGeom prst="rect">
            <a:avLst/>
          </a:prstGeom>
        </p:spPr>
        <p:txBody>
          <a:bodyPr lIns="0" tIns="0" rIns="0" bIns="0" rtlCol="0" anchor="t">
            <a:spAutoFit/>
          </a:bodyPr>
          <a:lstStyle/>
          <a:p>
            <a:pPr algn="ctr">
              <a:lnSpc>
                <a:spcPts val="4199"/>
              </a:lnSpc>
            </a:pPr>
            <a:r>
              <a:rPr lang="en-US" sz="2999">
                <a:solidFill>
                  <a:srgbClr val="9F2B00"/>
                </a:solidFill>
                <a:latin typeface="Gilroy 2"/>
              </a:rPr>
              <a:t>Cliquer ensuite sur OUI</a:t>
            </a:r>
            <a:r>
              <a:rPr lang="en-US" sz="2999">
                <a:solidFill>
                  <a:srgbClr val="9F2B00"/>
                </a:solidFill>
                <a:latin typeface="Arimo"/>
              </a:rPr>
              <a:t>​</a:t>
            </a:r>
          </a:p>
        </p:txBody>
      </p:sp>
      <p:sp>
        <p:nvSpPr>
          <p:cNvPr id="9" name="Flèche vers la droite 8">
            <a:extLst>
              <a:ext uri="{FF2B5EF4-FFF2-40B4-BE49-F238E27FC236}">
                <a16:creationId xmlns:a16="http://schemas.microsoft.com/office/drawing/2014/main" id="{5573CD75-46B1-9273-DEA1-E6DFEBA2F3D3}"/>
              </a:ext>
            </a:extLst>
          </p:cNvPr>
          <p:cNvSpPr/>
          <p:nvPr/>
        </p:nvSpPr>
        <p:spPr>
          <a:xfrm rot="7254477">
            <a:off x="16250236" y="5187800"/>
            <a:ext cx="1226706" cy="886070"/>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lèche vers la droite 9">
            <a:extLst>
              <a:ext uri="{FF2B5EF4-FFF2-40B4-BE49-F238E27FC236}">
                <a16:creationId xmlns:a16="http://schemas.microsoft.com/office/drawing/2014/main" id="{7A9A520C-EEFB-7B47-F35A-43C0F9ADFEFC}"/>
              </a:ext>
            </a:extLst>
          </p:cNvPr>
          <p:cNvSpPr/>
          <p:nvPr/>
        </p:nvSpPr>
        <p:spPr>
          <a:xfrm rot="18094323">
            <a:off x="7535570" y="8502991"/>
            <a:ext cx="1226706" cy="886070"/>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49368" cy="19794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1575" y="38175"/>
            <a:ext cx="1681658" cy="1941308"/>
          </a:xfrm>
          <a:prstGeom prst="rect">
            <a:avLst/>
          </a:prstGeom>
        </p:spPr>
      </p:pic>
      <p:pic>
        <p:nvPicPr>
          <p:cNvPr id="4" name="Picture 4"/>
          <p:cNvPicPr>
            <a:picLocks noChangeAspect="1"/>
          </p:cNvPicPr>
          <p:nvPr/>
        </p:nvPicPr>
        <p:blipFill>
          <a:blip r:embed="rId6"/>
          <a:srcRect t="10699" b="8387"/>
          <a:stretch>
            <a:fillRect/>
          </a:stretch>
        </p:blipFill>
        <p:spPr>
          <a:xfrm>
            <a:off x="332303" y="2266258"/>
            <a:ext cx="11153912" cy="7412894"/>
          </a:xfrm>
          <a:prstGeom prst="rect">
            <a:avLst/>
          </a:prstGeom>
        </p:spPr>
      </p:pic>
      <p:pic>
        <p:nvPicPr>
          <p:cNvPr id="5" name="Picture 5"/>
          <p:cNvPicPr>
            <a:picLocks noChangeAspect="1"/>
          </p:cNvPicPr>
          <p:nvPr/>
        </p:nvPicPr>
        <p:blipFill>
          <a:blip r:embed="rId7"/>
          <a:srcRect/>
          <a:stretch>
            <a:fillRect/>
          </a:stretch>
        </p:blipFill>
        <p:spPr>
          <a:xfrm>
            <a:off x="9342755" y="9679151"/>
            <a:ext cx="2143460" cy="571589"/>
          </a:xfrm>
          <a:prstGeom prst="rect">
            <a:avLst/>
          </a:prstGeom>
        </p:spPr>
      </p:pic>
      <p:sp>
        <p:nvSpPr>
          <p:cNvPr id="6" name="TextBox 6"/>
          <p:cNvSpPr txBox="1"/>
          <p:nvPr/>
        </p:nvSpPr>
        <p:spPr>
          <a:xfrm>
            <a:off x="3175906" y="311252"/>
            <a:ext cx="14754904" cy="2133601"/>
          </a:xfrm>
          <a:prstGeom prst="rect">
            <a:avLst/>
          </a:prstGeom>
        </p:spPr>
        <p:txBody>
          <a:bodyPr lIns="0" tIns="0" rIns="0" bIns="0" rtlCol="0" anchor="t">
            <a:spAutoFit/>
          </a:bodyPr>
          <a:lstStyle/>
          <a:p>
            <a:pPr>
              <a:lnSpc>
                <a:spcPts val="4199"/>
              </a:lnSpc>
            </a:pPr>
            <a:r>
              <a:rPr lang="en-US" sz="2999">
                <a:solidFill>
                  <a:srgbClr val="9F2B00"/>
                </a:solidFill>
                <a:latin typeface="Gilroy 2"/>
              </a:rPr>
              <a:t>Sélectionner le ou les stagiaires souhaités (animateur ou animatrice) en cochant la case correspondante​</a:t>
            </a:r>
          </a:p>
          <a:p>
            <a:pPr>
              <a:lnSpc>
                <a:spcPts val="4199"/>
              </a:lnSpc>
            </a:pPr>
            <a:r>
              <a:rPr lang="en-US" sz="2999">
                <a:solidFill>
                  <a:srgbClr val="9F2B00"/>
                </a:solidFill>
                <a:latin typeface="Gilroy 2"/>
              </a:rPr>
              <a:t>Si un stagiaire concerné n’est pas encore dans la base, il faut le créer en appuyant sur le bouton NOUVEAU​</a:t>
            </a:r>
          </a:p>
        </p:txBody>
      </p:sp>
      <p:sp>
        <p:nvSpPr>
          <p:cNvPr id="7" name="TextBox 7"/>
          <p:cNvSpPr txBox="1"/>
          <p:nvPr/>
        </p:nvSpPr>
        <p:spPr>
          <a:xfrm>
            <a:off x="11765126" y="6566458"/>
            <a:ext cx="6165685" cy="1609726"/>
          </a:xfrm>
          <a:prstGeom prst="rect">
            <a:avLst/>
          </a:prstGeom>
        </p:spPr>
        <p:txBody>
          <a:bodyPr lIns="0" tIns="0" rIns="0" bIns="0" rtlCol="0" anchor="t">
            <a:spAutoFit/>
          </a:bodyPr>
          <a:lstStyle/>
          <a:p>
            <a:pPr>
              <a:lnSpc>
                <a:spcPts val="4199"/>
              </a:lnSpc>
            </a:pPr>
            <a:r>
              <a:rPr lang="en-US" sz="2999">
                <a:solidFill>
                  <a:srgbClr val="9F2B00"/>
                </a:solidFill>
                <a:latin typeface="Arimo"/>
              </a:rPr>
              <a:t>​N’oubliez pas de cocher LES FRAIS ANNEXES pour les stagiaires concernés​</a:t>
            </a:r>
          </a:p>
        </p:txBody>
      </p:sp>
      <p:sp>
        <p:nvSpPr>
          <p:cNvPr id="8" name="TextBox 8"/>
          <p:cNvSpPr txBox="1"/>
          <p:nvPr/>
        </p:nvSpPr>
        <p:spPr>
          <a:xfrm>
            <a:off x="12492609" y="9159447"/>
            <a:ext cx="4558330" cy="561976"/>
          </a:xfrm>
          <a:prstGeom prst="rect">
            <a:avLst/>
          </a:prstGeom>
        </p:spPr>
        <p:txBody>
          <a:bodyPr lIns="0" tIns="0" rIns="0" bIns="0" rtlCol="0" anchor="t">
            <a:spAutoFit/>
          </a:bodyPr>
          <a:lstStyle/>
          <a:p>
            <a:pPr>
              <a:lnSpc>
                <a:spcPts val="4199"/>
              </a:lnSpc>
            </a:pPr>
            <a:r>
              <a:rPr lang="en-US" sz="2999">
                <a:solidFill>
                  <a:srgbClr val="9F2B00"/>
                </a:solidFill>
                <a:latin typeface="Gilroy 2"/>
              </a:rPr>
              <a:t>Puis cliquer sur SUIVANT</a:t>
            </a:r>
            <a:r>
              <a:rPr lang="en-US" sz="2999">
                <a:solidFill>
                  <a:srgbClr val="9F2B00"/>
                </a:solidFill>
                <a:latin typeface="Arimo"/>
              </a:rPr>
              <a:t>​</a:t>
            </a:r>
          </a:p>
        </p:txBody>
      </p:sp>
      <p:sp>
        <p:nvSpPr>
          <p:cNvPr id="9" name="Flèche vers la droite 8">
            <a:extLst>
              <a:ext uri="{FF2B5EF4-FFF2-40B4-BE49-F238E27FC236}">
                <a16:creationId xmlns:a16="http://schemas.microsoft.com/office/drawing/2014/main" id="{73652431-0ACD-4F3E-9621-F7D0072A7F3B}"/>
              </a:ext>
            </a:extLst>
          </p:cNvPr>
          <p:cNvSpPr/>
          <p:nvPr/>
        </p:nvSpPr>
        <p:spPr>
          <a:xfrm rot="7254477">
            <a:off x="588300" y="5454287"/>
            <a:ext cx="1226706" cy="886070"/>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lèche vers la droite 9">
            <a:extLst>
              <a:ext uri="{FF2B5EF4-FFF2-40B4-BE49-F238E27FC236}">
                <a16:creationId xmlns:a16="http://schemas.microsoft.com/office/drawing/2014/main" id="{01727738-FD3B-3CCD-8878-9B1D77BDF7A3}"/>
              </a:ext>
            </a:extLst>
          </p:cNvPr>
          <p:cNvSpPr/>
          <p:nvPr/>
        </p:nvSpPr>
        <p:spPr>
          <a:xfrm rot="7254477">
            <a:off x="9800750" y="8290042"/>
            <a:ext cx="1226706" cy="886070"/>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Flèche vers la droite 10">
            <a:extLst>
              <a:ext uri="{FF2B5EF4-FFF2-40B4-BE49-F238E27FC236}">
                <a16:creationId xmlns:a16="http://schemas.microsoft.com/office/drawing/2014/main" id="{AB1C433E-DA8A-6C23-D71E-9DAC441462DA}"/>
              </a:ext>
            </a:extLst>
          </p:cNvPr>
          <p:cNvSpPr/>
          <p:nvPr/>
        </p:nvSpPr>
        <p:spPr>
          <a:xfrm rot="7254477">
            <a:off x="11012318" y="8835851"/>
            <a:ext cx="1226706" cy="886070"/>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803297" cy="204050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85267" y="38950"/>
            <a:ext cx="1733848" cy="2001556"/>
          </a:xfrm>
          <a:prstGeom prst="rect">
            <a:avLst/>
          </a:prstGeom>
        </p:spPr>
      </p:pic>
      <p:pic>
        <p:nvPicPr>
          <p:cNvPr id="4" name="Picture 4"/>
          <p:cNvPicPr>
            <a:picLocks noChangeAspect="1"/>
          </p:cNvPicPr>
          <p:nvPr/>
        </p:nvPicPr>
        <p:blipFill>
          <a:blip r:embed="rId6"/>
          <a:srcRect/>
          <a:stretch>
            <a:fillRect/>
          </a:stretch>
        </p:blipFill>
        <p:spPr>
          <a:xfrm>
            <a:off x="449412" y="2542230"/>
            <a:ext cx="13899354" cy="7148239"/>
          </a:xfrm>
          <a:prstGeom prst="rect">
            <a:avLst/>
          </a:prstGeom>
        </p:spPr>
      </p:pic>
      <p:sp>
        <p:nvSpPr>
          <p:cNvPr id="5" name="TextBox 5"/>
          <p:cNvSpPr txBox="1"/>
          <p:nvPr/>
        </p:nvSpPr>
        <p:spPr>
          <a:xfrm>
            <a:off x="3477564" y="472440"/>
            <a:ext cx="14512778" cy="1069341"/>
          </a:xfrm>
          <a:prstGeom prst="rect">
            <a:avLst/>
          </a:prstGeom>
        </p:spPr>
        <p:txBody>
          <a:bodyPr lIns="0" tIns="0" rIns="0" bIns="0" rtlCol="0" anchor="t">
            <a:spAutoFit/>
          </a:bodyPr>
          <a:lstStyle/>
          <a:p>
            <a:pPr algn="just">
              <a:lnSpc>
                <a:spcPts val="4059"/>
              </a:lnSpc>
              <a:spcBef>
                <a:spcPct val="0"/>
              </a:spcBef>
            </a:pPr>
            <a:r>
              <a:rPr lang="en-US" sz="2899">
                <a:solidFill>
                  <a:srgbClr val="B64E28"/>
                </a:solidFill>
                <a:latin typeface="Gilroy 2"/>
              </a:rPr>
              <a:t>Renseigner les annexes pour chaque salarié en Hors Taxe (HT) ; </a:t>
            </a:r>
            <a:r>
              <a:rPr lang="en-US" sz="2899">
                <a:solidFill>
                  <a:srgbClr val="B64E28"/>
                </a:solidFill>
                <a:latin typeface="Gilroy 2 Italics"/>
              </a:rPr>
              <a:t>les champs grisés sont calculés automatiquement : ils ne sont pas modifiables</a:t>
            </a:r>
            <a:r>
              <a:rPr lang="en-US" sz="2899">
                <a:solidFill>
                  <a:srgbClr val="B64E28"/>
                </a:solidFill>
                <a:latin typeface="Gilroy 2"/>
              </a:rPr>
              <a:t>​</a:t>
            </a:r>
          </a:p>
        </p:txBody>
      </p:sp>
      <p:sp>
        <p:nvSpPr>
          <p:cNvPr id="6" name="TextBox 6"/>
          <p:cNvSpPr txBox="1"/>
          <p:nvPr/>
        </p:nvSpPr>
        <p:spPr>
          <a:xfrm>
            <a:off x="15158430" y="7730688"/>
            <a:ext cx="2534254" cy="1085851"/>
          </a:xfrm>
          <a:prstGeom prst="rect">
            <a:avLst/>
          </a:prstGeom>
        </p:spPr>
        <p:txBody>
          <a:bodyPr lIns="0" tIns="0" rIns="0" bIns="0" rtlCol="0" anchor="t">
            <a:spAutoFit/>
          </a:bodyPr>
          <a:lstStyle/>
          <a:p>
            <a:pPr>
              <a:lnSpc>
                <a:spcPts val="4199"/>
              </a:lnSpc>
            </a:pPr>
            <a:r>
              <a:rPr lang="en-US" sz="2999">
                <a:solidFill>
                  <a:srgbClr val="9F2B00"/>
                </a:solidFill>
                <a:latin typeface="Gilroy 2"/>
              </a:rPr>
              <a:t>Puis cliquer </a:t>
            </a:r>
          </a:p>
          <a:p>
            <a:pPr>
              <a:lnSpc>
                <a:spcPts val="4199"/>
              </a:lnSpc>
            </a:pPr>
            <a:r>
              <a:rPr lang="en-US" sz="2999">
                <a:solidFill>
                  <a:srgbClr val="9F2B00"/>
                </a:solidFill>
                <a:latin typeface="Gilroy 2"/>
              </a:rPr>
              <a:t>sur SUIVANT</a:t>
            </a:r>
            <a:r>
              <a:rPr lang="en-US" sz="2999">
                <a:solidFill>
                  <a:srgbClr val="9F2B00"/>
                </a:solidFill>
                <a:latin typeface="Arimo"/>
              </a:rPr>
              <a:t>​</a:t>
            </a:r>
          </a:p>
        </p:txBody>
      </p:sp>
      <p:sp>
        <p:nvSpPr>
          <p:cNvPr id="7" name="Flèche vers la droite 6">
            <a:extLst>
              <a:ext uri="{FF2B5EF4-FFF2-40B4-BE49-F238E27FC236}">
                <a16:creationId xmlns:a16="http://schemas.microsoft.com/office/drawing/2014/main" id="{A41BD055-BE3E-2A89-39B5-568EA21F36B9}"/>
              </a:ext>
            </a:extLst>
          </p:cNvPr>
          <p:cNvSpPr/>
          <p:nvPr/>
        </p:nvSpPr>
        <p:spPr>
          <a:xfrm rot="7254477">
            <a:off x="13445068" y="8041476"/>
            <a:ext cx="1226706" cy="886070"/>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58" y="0"/>
            <a:ext cx="1788527" cy="202379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9475" y="39805"/>
            <a:ext cx="1753350" cy="1983988"/>
          </a:xfrm>
          <a:prstGeom prst="rect">
            <a:avLst/>
          </a:prstGeom>
        </p:spPr>
      </p:pic>
      <p:pic>
        <p:nvPicPr>
          <p:cNvPr id="4" name="Picture 4"/>
          <p:cNvPicPr>
            <a:picLocks noChangeAspect="1"/>
          </p:cNvPicPr>
          <p:nvPr/>
        </p:nvPicPr>
        <p:blipFill>
          <a:blip r:embed="rId6"/>
          <a:srcRect/>
          <a:stretch>
            <a:fillRect/>
          </a:stretch>
        </p:blipFill>
        <p:spPr>
          <a:xfrm>
            <a:off x="349135" y="2658409"/>
            <a:ext cx="9314830" cy="5327373"/>
          </a:xfrm>
          <a:prstGeom prst="rect">
            <a:avLst/>
          </a:prstGeom>
        </p:spPr>
      </p:pic>
      <p:pic>
        <p:nvPicPr>
          <p:cNvPr id="5" name="Picture 5"/>
          <p:cNvPicPr>
            <a:picLocks noChangeAspect="1"/>
          </p:cNvPicPr>
          <p:nvPr/>
        </p:nvPicPr>
        <p:blipFill>
          <a:blip r:embed="rId7"/>
          <a:srcRect/>
          <a:stretch>
            <a:fillRect/>
          </a:stretch>
        </p:blipFill>
        <p:spPr>
          <a:xfrm>
            <a:off x="6967100" y="6063851"/>
            <a:ext cx="10783219" cy="4223149"/>
          </a:xfrm>
          <a:prstGeom prst="rect">
            <a:avLst/>
          </a:prstGeom>
        </p:spPr>
      </p:pic>
      <p:sp>
        <p:nvSpPr>
          <p:cNvPr id="6" name="TextBox 6"/>
          <p:cNvSpPr txBox="1"/>
          <p:nvPr/>
        </p:nvSpPr>
        <p:spPr>
          <a:xfrm>
            <a:off x="3477564" y="472440"/>
            <a:ext cx="14512778" cy="1583691"/>
          </a:xfrm>
          <a:prstGeom prst="rect">
            <a:avLst/>
          </a:prstGeom>
        </p:spPr>
        <p:txBody>
          <a:bodyPr lIns="0" tIns="0" rIns="0" bIns="0" rtlCol="0" anchor="t">
            <a:spAutoFit/>
          </a:bodyPr>
          <a:lstStyle/>
          <a:p>
            <a:pPr algn="just">
              <a:lnSpc>
                <a:spcPts val="4059"/>
              </a:lnSpc>
              <a:spcBef>
                <a:spcPct val="0"/>
              </a:spcBef>
            </a:pPr>
            <a:r>
              <a:rPr lang="en-US" sz="2899">
                <a:solidFill>
                  <a:srgbClr val="B64E28"/>
                </a:solidFill>
                <a:latin typeface="Gilroy 2"/>
              </a:rPr>
              <a:t>​Une fois l’ensemble des étapes franchies, vous arrivez sur le récapitulatif de la demande. Il est encore possible de modifier les caractéristiques de votre demande en cliquant sur les boutons et icones correspondants​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044085" cy="231296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42655" y="113508"/>
            <a:ext cx="1825551" cy="2199459"/>
          </a:xfrm>
          <a:prstGeom prst="rect">
            <a:avLst/>
          </a:prstGeom>
        </p:spPr>
      </p:pic>
      <p:pic>
        <p:nvPicPr>
          <p:cNvPr id="4" name="Picture 4"/>
          <p:cNvPicPr>
            <a:picLocks noChangeAspect="1"/>
          </p:cNvPicPr>
          <p:nvPr/>
        </p:nvPicPr>
        <p:blipFill>
          <a:blip r:embed="rId6"/>
          <a:srcRect/>
          <a:stretch>
            <a:fillRect/>
          </a:stretch>
        </p:blipFill>
        <p:spPr>
          <a:xfrm>
            <a:off x="677525" y="3084830"/>
            <a:ext cx="10510328" cy="6990740"/>
          </a:xfrm>
          <a:prstGeom prst="rect">
            <a:avLst/>
          </a:prstGeom>
        </p:spPr>
      </p:pic>
      <p:sp>
        <p:nvSpPr>
          <p:cNvPr id="5" name="TextBox 5"/>
          <p:cNvSpPr txBox="1"/>
          <p:nvPr/>
        </p:nvSpPr>
        <p:spPr>
          <a:xfrm>
            <a:off x="3477564" y="472440"/>
            <a:ext cx="14512778" cy="2612391"/>
          </a:xfrm>
          <a:prstGeom prst="rect">
            <a:avLst/>
          </a:prstGeom>
        </p:spPr>
        <p:txBody>
          <a:bodyPr lIns="0" tIns="0" rIns="0" bIns="0" rtlCol="0" anchor="t">
            <a:spAutoFit/>
          </a:bodyPr>
          <a:lstStyle/>
          <a:p>
            <a:pPr algn="just">
              <a:lnSpc>
                <a:spcPts val="4059"/>
              </a:lnSpc>
              <a:spcBef>
                <a:spcPct val="0"/>
              </a:spcBef>
            </a:pPr>
            <a:r>
              <a:rPr lang="en-US" sz="2899" dirty="0">
                <a:solidFill>
                  <a:srgbClr val="B64E28"/>
                </a:solidFill>
                <a:latin typeface="Gilroy 2"/>
              </a:rPr>
              <a:t>​Après </a:t>
            </a:r>
            <a:r>
              <a:rPr lang="en-US" sz="2899" dirty="0" err="1">
                <a:solidFill>
                  <a:srgbClr val="B64E28"/>
                </a:solidFill>
                <a:latin typeface="Gilroy 2"/>
              </a:rPr>
              <a:t>avoir</a:t>
            </a:r>
            <a:r>
              <a:rPr lang="en-US" sz="2899" dirty="0">
                <a:solidFill>
                  <a:srgbClr val="B64E28"/>
                </a:solidFill>
                <a:latin typeface="Gilroy 2"/>
              </a:rPr>
              <a:t> </a:t>
            </a:r>
            <a:r>
              <a:rPr lang="en-US" sz="2899" dirty="0" err="1">
                <a:solidFill>
                  <a:srgbClr val="B64E28"/>
                </a:solidFill>
                <a:latin typeface="Gilroy 2"/>
              </a:rPr>
              <a:t>cliquer</a:t>
            </a:r>
            <a:r>
              <a:rPr lang="en-US" sz="2899" dirty="0">
                <a:solidFill>
                  <a:srgbClr val="B64E28"/>
                </a:solidFill>
                <a:latin typeface="Gilroy 2"/>
              </a:rPr>
              <a:t> sur ENVOYER,  ​</a:t>
            </a:r>
          </a:p>
          <a:p>
            <a:pPr algn="just">
              <a:lnSpc>
                <a:spcPts val="4059"/>
              </a:lnSpc>
              <a:spcBef>
                <a:spcPct val="0"/>
              </a:spcBef>
            </a:pPr>
            <a:r>
              <a:rPr lang="en-US" sz="2899" dirty="0" err="1">
                <a:solidFill>
                  <a:srgbClr val="B64E28"/>
                </a:solidFill>
                <a:latin typeface="Gilroy 2"/>
              </a:rPr>
              <a:t>Ajouter</a:t>
            </a:r>
            <a:r>
              <a:rPr lang="en-US" sz="2899" dirty="0">
                <a:solidFill>
                  <a:srgbClr val="B64E28"/>
                </a:solidFill>
                <a:latin typeface="Gilroy 2"/>
              </a:rPr>
              <a:t> ensuite les </a:t>
            </a:r>
            <a:r>
              <a:rPr lang="en-US" sz="2899" dirty="0" err="1">
                <a:solidFill>
                  <a:srgbClr val="B64E28"/>
                </a:solidFill>
                <a:latin typeface="Gilroy 2"/>
              </a:rPr>
              <a:t>pièces</a:t>
            </a:r>
            <a:r>
              <a:rPr lang="en-US" sz="2899" dirty="0">
                <a:solidFill>
                  <a:srgbClr val="B64E28"/>
                </a:solidFill>
                <a:latin typeface="Gilroy 2"/>
              </a:rPr>
              <a:t> </a:t>
            </a:r>
            <a:r>
              <a:rPr lang="en-US" sz="2899" dirty="0" err="1">
                <a:solidFill>
                  <a:srgbClr val="B64E28"/>
                </a:solidFill>
                <a:latin typeface="Gilroy 2"/>
              </a:rPr>
              <a:t>jointes</a:t>
            </a:r>
            <a:r>
              <a:rPr lang="en-US" sz="2899" dirty="0">
                <a:solidFill>
                  <a:srgbClr val="B64E28"/>
                </a:solidFill>
                <a:latin typeface="Gilroy 2"/>
              </a:rPr>
              <a:t> </a:t>
            </a:r>
            <a:r>
              <a:rPr lang="en-US" sz="2899" dirty="0" err="1">
                <a:solidFill>
                  <a:srgbClr val="B64E28"/>
                </a:solidFill>
                <a:latin typeface="Gilroy 2"/>
              </a:rPr>
              <a:t>nécessaires</a:t>
            </a:r>
            <a:r>
              <a:rPr lang="en-US" sz="2899" dirty="0">
                <a:solidFill>
                  <a:srgbClr val="B64E28"/>
                </a:solidFill>
                <a:latin typeface="Gilroy 2"/>
              </a:rPr>
              <a:t> </a:t>
            </a:r>
            <a:r>
              <a:rPr lang="en-US" sz="2899" dirty="0" err="1">
                <a:solidFill>
                  <a:srgbClr val="B64E28"/>
                </a:solidFill>
                <a:latin typeface="Gilroy 2"/>
              </a:rPr>
              <a:t>à</a:t>
            </a:r>
            <a:r>
              <a:rPr lang="en-US" sz="2899" dirty="0">
                <a:solidFill>
                  <a:srgbClr val="B64E28"/>
                </a:solidFill>
                <a:latin typeface="Gilroy 2"/>
              </a:rPr>
              <a:t> </a:t>
            </a:r>
            <a:r>
              <a:rPr lang="en-US" sz="2899" dirty="0" err="1">
                <a:solidFill>
                  <a:srgbClr val="B64E28"/>
                </a:solidFill>
                <a:latin typeface="Gilroy 2"/>
              </a:rPr>
              <a:t>l’instruction</a:t>
            </a:r>
            <a:r>
              <a:rPr lang="en-US" sz="2899" dirty="0">
                <a:solidFill>
                  <a:srgbClr val="B64E28"/>
                </a:solidFill>
                <a:latin typeface="Gilroy 2"/>
              </a:rPr>
              <a:t> de </a:t>
            </a:r>
            <a:r>
              <a:rPr lang="en-US" sz="2899" dirty="0" err="1">
                <a:solidFill>
                  <a:srgbClr val="B64E28"/>
                </a:solidFill>
                <a:latin typeface="Gilroy 2"/>
              </a:rPr>
              <a:t>votre</a:t>
            </a:r>
            <a:r>
              <a:rPr lang="en-US" sz="2899" dirty="0">
                <a:solidFill>
                  <a:srgbClr val="B64E28"/>
                </a:solidFill>
                <a:latin typeface="Gilroy 2"/>
              </a:rPr>
              <a:t> </a:t>
            </a:r>
            <a:r>
              <a:rPr lang="en-US" sz="2899" dirty="0" err="1">
                <a:solidFill>
                  <a:srgbClr val="B64E28"/>
                </a:solidFill>
                <a:latin typeface="Gilroy 2"/>
              </a:rPr>
              <a:t>demande</a:t>
            </a:r>
            <a:r>
              <a:rPr lang="en-US" sz="2899" dirty="0">
                <a:solidFill>
                  <a:srgbClr val="B64E28"/>
                </a:solidFill>
                <a:latin typeface="Gilroy 2"/>
              </a:rPr>
              <a:t> de </a:t>
            </a:r>
            <a:r>
              <a:rPr lang="en-US" sz="2899" dirty="0" err="1">
                <a:solidFill>
                  <a:srgbClr val="B64E28"/>
                </a:solidFill>
                <a:latin typeface="Gilroy 2"/>
              </a:rPr>
              <a:t>prise</a:t>
            </a:r>
            <a:r>
              <a:rPr lang="en-US" sz="2899" dirty="0">
                <a:solidFill>
                  <a:srgbClr val="B64E28"/>
                </a:solidFill>
                <a:latin typeface="Gilroy 2"/>
              </a:rPr>
              <a:t> </a:t>
            </a:r>
            <a:r>
              <a:rPr lang="en-US" sz="2899" dirty="0" err="1">
                <a:solidFill>
                  <a:srgbClr val="B64E28"/>
                </a:solidFill>
                <a:latin typeface="Gilroy 2"/>
              </a:rPr>
              <a:t>en</a:t>
            </a:r>
            <a:r>
              <a:rPr lang="en-US" sz="2899" dirty="0">
                <a:solidFill>
                  <a:srgbClr val="B64E28"/>
                </a:solidFill>
                <a:latin typeface="Gilroy 2"/>
              </a:rPr>
              <a:t> charge au format PDF: ​</a:t>
            </a:r>
          </a:p>
          <a:p>
            <a:pPr algn="just">
              <a:lnSpc>
                <a:spcPts val="4059"/>
              </a:lnSpc>
              <a:spcBef>
                <a:spcPct val="0"/>
              </a:spcBef>
            </a:pPr>
            <a:r>
              <a:rPr lang="en-US" sz="2899" dirty="0">
                <a:solidFill>
                  <a:srgbClr val="B64E28"/>
                </a:solidFill>
                <a:latin typeface="Gilroy 2"/>
              </a:rPr>
              <a:t>- la fiche </a:t>
            </a:r>
            <a:r>
              <a:rPr lang="en-US" sz="2899" dirty="0" err="1">
                <a:solidFill>
                  <a:srgbClr val="B64E28"/>
                </a:solidFill>
                <a:latin typeface="Gilroy 2"/>
              </a:rPr>
              <a:t>programme</a:t>
            </a:r>
            <a:r>
              <a:rPr lang="en-US" sz="2899" dirty="0">
                <a:solidFill>
                  <a:srgbClr val="B64E28"/>
                </a:solidFill>
                <a:latin typeface="Gilroy 2"/>
              </a:rPr>
              <a:t> </a:t>
            </a:r>
            <a:r>
              <a:rPr lang="en-US" sz="2899" dirty="0" err="1">
                <a:solidFill>
                  <a:srgbClr val="B64E28"/>
                </a:solidFill>
                <a:latin typeface="Gilroy 2"/>
              </a:rPr>
              <a:t>fournier</a:t>
            </a:r>
            <a:r>
              <a:rPr lang="en-US" sz="2899" dirty="0">
                <a:solidFill>
                  <a:srgbClr val="B64E28"/>
                </a:solidFill>
                <a:latin typeface="Gilroy 2"/>
              </a:rPr>
              <a:t> par </a:t>
            </a:r>
            <a:r>
              <a:rPr lang="en-US" sz="2899" dirty="0" err="1">
                <a:solidFill>
                  <a:srgbClr val="B64E28"/>
                </a:solidFill>
                <a:latin typeface="Gilroy 2"/>
              </a:rPr>
              <a:t>notre</a:t>
            </a:r>
            <a:r>
              <a:rPr lang="en-US" sz="2899" dirty="0">
                <a:solidFill>
                  <a:srgbClr val="B64E28"/>
                </a:solidFill>
                <a:latin typeface="Gilroy 2"/>
              </a:rPr>
              <a:t> OF​</a:t>
            </a:r>
          </a:p>
          <a:p>
            <a:pPr algn="just">
              <a:lnSpc>
                <a:spcPts val="4059"/>
              </a:lnSpc>
              <a:spcBef>
                <a:spcPct val="0"/>
              </a:spcBef>
            </a:pPr>
            <a:r>
              <a:rPr lang="en-US" sz="2899" dirty="0">
                <a:solidFill>
                  <a:srgbClr val="B64E28"/>
                </a:solidFill>
                <a:latin typeface="Gilroy 2"/>
              </a:rPr>
              <a:t>- le devis </a:t>
            </a:r>
            <a:r>
              <a:rPr lang="en-US" sz="2899" dirty="0" err="1">
                <a:solidFill>
                  <a:srgbClr val="B64E28"/>
                </a:solidFill>
                <a:latin typeface="Gilroy 2"/>
              </a:rPr>
              <a:t>également</a:t>
            </a:r>
            <a:r>
              <a:rPr lang="en-US" sz="2899" dirty="0">
                <a:solidFill>
                  <a:srgbClr val="B64E28"/>
                </a:solidFill>
                <a:latin typeface="Gilroy 2"/>
              </a:rPr>
              <a:t> </a:t>
            </a:r>
            <a:r>
              <a:rPr lang="en-US" sz="2899" dirty="0" err="1">
                <a:solidFill>
                  <a:srgbClr val="B64E28"/>
                </a:solidFill>
                <a:latin typeface="Gilroy 2"/>
              </a:rPr>
              <a:t>fournie</a:t>
            </a:r>
            <a:r>
              <a:rPr lang="en-US" sz="2899" dirty="0">
                <a:solidFill>
                  <a:srgbClr val="B64E28"/>
                </a:solidFill>
                <a:latin typeface="Gilroy 2"/>
              </a:rPr>
              <a:t> par </a:t>
            </a:r>
            <a:r>
              <a:rPr lang="en-US" sz="2899" dirty="0" err="1">
                <a:solidFill>
                  <a:srgbClr val="B64E28"/>
                </a:solidFill>
                <a:latin typeface="Gilroy 2"/>
              </a:rPr>
              <a:t>notre</a:t>
            </a:r>
            <a:r>
              <a:rPr lang="en-US" sz="2899" dirty="0">
                <a:solidFill>
                  <a:srgbClr val="B64E28"/>
                </a:solidFill>
                <a:latin typeface="Gilroy 2"/>
              </a:rPr>
              <a:t> OF​</a:t>
            </a:r>
          </a:p>
        </p:txBody>
      </p:sp>
      <p:sp>
        <p:nvSpPr>
          <p:cNvPr id="6" name="TextBox 6"/>
          <p:cNvSpPr txBox="1"/>
          <p:nvPr/>
        </p:nvSpPr>
        <p:spPr>
          <a:xfrm>
            <a:off x="11187853" y="8666480"/>
            <a:ext cx="7220151" cy="1010854"/>
          </a:xfrm>
          <a:prstGeom prst="rect">
            <a:avLst/>
          </a:prstGeom>
        </p:spPr>
        <p:txBody>
          <a:bodyPr lIns="0" tIns="0" rIns="0" bIns="0" rtlCol="0" anchor="t">
            <a:spAutoFit/>
          </a:bodyPr>
          <a:lstStyle/>
          <a:p>
            <a:pPr algn="just">
              <a:lnSpc>
                <a:spcPts val="4059"/>
              </a:lnSpc>
              <a:spcBef>
                <a:spcPct val="0"/>
              </a:spcBef>
            </a:pPr>
            <a:r>
              <a:rPr lang="en-US" sz="2899" dirty="0">
                <a:solidFill>
                  <a:srgbClr val="B64E28"/>
                </a:solidFill>
                <a:latin typeface="Gilroy 2"/>
              </a:rPr>
              <a:t>​</a:t>
            </a:r>
            <a:r>
              <a:rPr lang="en-US" sz="2899" dirty="0" err="1">
                <a:solidFill>
                  <a:srgbClr val="B64E28"/>
                </a:solidFill>
                <a:latin typeface="Gilroy 2"/>
              </a:rPr>
              <a:t>Puis</a:t>
            </a:r>
            <a:r>
              <a:rPr lang="en-US" sz="2899" dirty="0">
                <a:solidFill>
                  <a:srgbClr val="B64E28"/>
                </a:solidFill>
                <a:latin typeface="Gilroy 2"/>
              </a:rPr>
              <a:t> </a:t>
            </a:r>
            <a:r>
              <a:rPr lang="en-US" sz="2899" dirty="0" err="1">
                <a:solidFill>
                  <a:srgbClr val="B64E28"/>
                </a:solidFill>
                <a:latin typeface="Gilroy 2"/>
              </a:rPr>
              <a:t>cliquer</a:t>
            </a:r>
            <a:r>
              <a:rPr lang="en-US" sz="2899" dirty="0">
                <a:solidFill>
                  <a:srgbClr val="B64E28"/>
                </a:solidFill>
                <a:latin typeface="Gilroy 2"/>
              </a:rPr>
              <a:t> sur VALIDER​</a:t>
            </a:r>
          </a:p>
          <a:p>
            <a:pPr algn="just">
              <a:lnSpc>
                <a:spcPts val="4059"/>
              </a:lnSpc>
              <a:spcBef>
                <a:spcPct val="0"/>
              </a:spcBef>
            </a:pPr>
            <a:r>
              <a:rPr lang="en-US" sz="2899" i="1" dirty="0">
                <a:solidFill>
                  <a:srgbClr val="B64E28"/>
                </a:solidFill>
                <a:latin typeface="Gilroy 2 Italics"/>
              </a:rPr>
              <a:t>La taille maximum </a:t>
            </a:r>
            <a:r>
              <a:rPr lang="en-US" sz="2899" i="1" dirty="0" err="1">
                <a:solidFill>
                  <a:srgbClr val="B64E28"/>
                </a:solidFill>
                <a:latin typeface="Gilroy 2 Italics"/>
              </a:rPr>
              <a:t>autorisée</a:t>
            </a:r>
            <a:r>
              <a:rPr lang="en-US" sz="2899" i="1" dirty="0">
                <a:solidFill>
                  <a:srgbClr val="B64E28"/>
                </a:solidFill>
                <a:latin typeface="Gilroy 2 Italics"/>
              </a:rPr>
              <a:t> </a:t>
            </a:r>
            <a:r>
              <a:rPr lang="en-US" sz="2899" i="1" dirty="0" err="1">
                <a:solidFill>
                  <a:srgbClr val="B64E28"/>
                </a:solidFill>
                <a:latin typeface="Gilroy 2 Italics"/>
              </a:rPr>
              <a:t>est</a:t>
            </a:r>
            <a:r>
              <a:rPr lang="en-US" sz="2899" i="1" dirty="0">
                <a:solidFill>
                  <a:srgbClr val="B64E28"/>
                </a:solidFill>
                <a:latin typeface="Gilroy 2 Italics"/>
              </a:rPr>
              <a:t> de 20Mo</a:t>
            </a:r>
            <a:r>
              <a:rPr lang="en-US" sz="2899" i="1" dirty="0">
                <a:solidFill>
                  <a:srgbClr val="B64E28"/>
                </a:solidFill>
                <a:latin typeface="Gilroy 2"/>
              </a:rPr>
              <a:t>​</a:t>
            </a:r>
          </a:p>
        </p:txBody>
      </p:sp>
      <p:sp>
        <p:nvSpPr>
          <p:cNvPr id="7" name="Flèche vers la droite 6">
            <a:extLst>
              <a:ext uri="{FF2B5EF4-FFF2-40B4-BE49-F238E27FC236}">
                <a16:creationId xmlns:a16="http://schemas.microsoft.com/office/drawing/2014/main" id="{B259F6BF-AEDA-4BCD-CEF7-60E9503B2D25}"/>
              </a:ext>
            </a:extLst>
          </p:cNvPr>
          <p:cNvSpPr/>
          <p:nvPr/>
        </p:nvSpPr>
        <p:spPr>
          <a:xfrm rot="7254477">
            <a:off x="9876866" y="8004292"/>
            <a:ext cx="1226706" cy="886070"/>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7388" y="0"/>
            <a:ext cx="1726696" cy="19538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0643" y="0"/>
            <a:ext cx="1726696" cy="1953829"/>
          </a:xfrm>
          <a:prstGeom prst="rect">
            <a:avLst/>
          </a:prstGeom>
        </p:spPr>
      </p:pic>
      <p:pic>
        <p:nvPicPr>
          <p:cNvPr id="4" name="Picture 4"/>
          <p:cNvPicPr>
            <a:picLocks noChangeAspect="1"/>
          </p:cNvPicPr>
          <p:nvPr/>
        </p:nvPicPr>
        <p:blipFill>
          <a:blip r:embed="rId6"/>
          <a:srcRect/>
          <a:stretch>
            <a:fillRect/>
          </a:stretch>
        </p:blipFill>
        <p:spPr>
          <a:xfrm>
            <a:off x="734388" y="2742113"/>
            <a:ext cx="12970600" cy="70686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29257" y="6172200"/>
            <a:ext cx="3321766" cy="4114800"/>
          </a:xfrm>
          <a:prstGeom prst="rect">
            <a:avLst/>
          </a:prstGeom>
        </p:spPr>
      </p:pic>
      <p:sp>
        <p:nvSpPr>
          <p:cNvPr id="6" name="TextBox 6"/>
          <p:cNvSpPr txBox="1"/>
          <p:nvPr/>
        </p:nvSpPr>
        <p:spPr>
          <a:xfrm>
            <a:off x="3477564" y="472440"/>
            <a:ext cx="14512778" cy="1583691"/>
          </a:xfrm>
          <a:prstGeom prst="rect">
            <a:avLst/>
          </a:prstGeom>
        </p:spPr>
        <p:txBody>
          <a:bodyPr lIns="0" tIns="0" rIns="0" bIns="0" rtlCol="0" anchor="t">
            <a:spAutoFit/>
          </a:bodyPr>
          <a:lstStyle/>
          <a:p>
            <a:pPr algn="just">
              <a:lnSpc>
                <a:spcPts val="4059"/>
              </a:lnSpc>
              <a:spcBef>
                <a:spcPct val="0"/>
              </a:spcBef>
            </a:pPr>
            <a:r>
              <a:rPr lang="en-US" sz="2899">
                <a:solidFill>
                  <a:srgbClr val="B64E28"/>
                </a:solidFill>
                <a:latin typeface="Gilroy 2"/>
              </a:rPr>
              <a:t>Après avoir pris connaissance des conditions générales, cocher sur le bouton ACCEPTÉ​</a:t>
            </a:r>
          </a:p>
          <a:p>
            <a:pPr algn="just">
              <a:lnSpc>
                <a:spcPts val="4059"/>
              </a:lnSpc>
              <a:spcBef>
                <a:spcPct val="0"/>
              </a:spcBef>
            </a:pPr>
            <a:r>
              <a:rPr lang="en-US" sz="2899">
                <a:solidFill>
                  <a:srgbClr val="B64E28"/>
                </a:solidFill>
                <a:latin typeface="Gilroy 2"/>
              </a:rPr>
              <a:t>puis cliquer sur ENVOYER : votre demande est transmise à l’AFDAS​</a:t>
            </a:r>
          </a:p>
        </p:txBody>
      </p:sp>
      <p:sp>
        <p:nvSpPr>
          <p:cNvPr id="7" name="Flèche vers la droite 6">
            <a:extLst>
              <a:ext uri="{FF2B5EF4-FFF2-40B4-BE49-F238E27FC236}">
                <a16:creationId xmlns:a16="http://schemas.microsoft.com/office/drawing/2014/main" id="{213164C9-CD3B-E178-287E-C0354E731268}"/>
              </a:ext>
            </a:extLst>
          </p:cNvPr>
          <p:cNvSpPr/>
          <p:nvPr/>
        </p:nvSpPr>
        <p:spPr>
          <a:xfrm rot="7254477">
            <a:off x="12013417" y="7587888"/>
            <a:ext cx="1226706" cy="886070"/>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lèche vers la droite 7">
            <a:extLst>
              <a:ext uri="{FF2B5EF4-FFF2-40B4-BE49-F238E27FC236}">
                <a16:creationId xmlns:a16="http://schemas.microsoft.com/office/drawing/2014/main" id="{CAE63DB3-9EE0-1A9B-0901-477F670002ED}"/>
              </a:ext>
            </a:extLst>
          </p:cNvPr>
          <p:cNvSpPr/>
          <p:nvPr/>
        </p:nvSpPr>
        <p:spPr>
          <a:xfrm rot="13409404">
            <a:off x="8061341" y="7786565"/>
            <a:ext cx="1226706" cy="886070"/>
          </a:xfrm>
          <a:prstGeom prst="rightArrow">
            <a:avLst>
              <a:gd name="adj1" fmla="val 50000"/>
              <a:gd name="adj2" fmla="val 5167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219" b="6717"/>
          <a:stretch>
            <a:fillRect/>
          </a:stretch>
        </p:blipFill>
        <p:spPr>
          <a:xfrm>
            <a:off x="1134007" y="3496930"/>
            <a:ext cx="16019987" cy="628444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80151" y="0"/>
            <a:ext cx="2044085" cy="2312967"/>
          </a:xfrm>
          <a:prstGeom prst="rect">
            <a:avLst/>
          </a:prstGeom>
        </p:spPr>
      </p:pic>
      <p:sp>
        <p:nvSpPr>
          <p:cNvPr id="4" name="TextBox 4"/>
          <p:cNvSpPr txBox="1"/>
          <p:nvPr/>
        </p:nvSpPr>
        <p:spPr>
          <a:xfrm>
            <a:off x="2726146" y="421213"/>
            <a:ext cx="13501688" cy="1292224"/>
          </a:xfrm>
          <a:prstGeom prst="rect">
            <a:avLst/>
          </a:prstGeom>
        </p:spPr>
        <p:txBody>
          <a:bodyPr lIns="0" tIns="0" rIns="0" bIns="0" rtlCol="0" anchor="t">
            <a:spAutoFit/>
          </a:bodyPr>
          <a:lstStyle/>
          <a:p>
            <a:pPr>
              <a:lnSpc>
                <a:spcPts val="4900"/>
              </a:lnSpc>
            </a:pPr>
            <a:r>
              <a:rPr lang="en-US" sz="3500" dirty="0" err="1">
                <a:solidFill>
                  <a:srgbClr val="9F2B00"/>
                </a:solidFill>
                <a:latin typeface="Gilroy 2"/>
              </a:rPr>
              <a:t>Connectez</a:t>
            </a:r>
            <a:r>
              <a:rPr lang="en-US" sz="3500" dirty="0">
                <a:solidFill>
                  <a:srgbClr val="9F2B00"/>
                </a:solidFill>
                <a:latin typeface="Gilroy 2"/>
              </a:rPr>
              <a:t> </a:t>
            </a:r>
            <a:r>
              <a:rPr lang="en-US" sz="3500" dirty="0" err="1">
                <a:solidFill>
                  <a:srgbClr val="9F2B00"/>
                </a:solidFill>
                <a:latin typeface="Gilroy 2"/>
              </a:rPr>
              <a:t>vous</a:t>
            </a:r>
            <a:r>
              <a:rPr lang="en-US" sz="3500" dirty="0">
                <a:solidFill>
                  <a:srgbClr val="9F2B00"/>
                </a:solidFill>
                <a:latin typeface="Gilroy 2"/>
              </a:rPr>
              <a:t> </a:t>
            </a:r>
            <a:r>
              <a:rPr lang="en-US" sz="3500" dirty="0" err="1">
                <a:solidFill>
                  <a:srgbClr val="9F2B00"/>
                </a:solidFill>
                <a:latin typeface="Gilroy 2"/>
              </a:rPr>
              <a:t>à</a:t>
            </a:r>
            <a:r>
              <a:rPr lang="en-US" sz="3500" dirty="0">
                <a:solidFill>
                  <a:srgbClr val="9F2B00"/>
                </a:solidFill>
                <a:latin typeface="Gilroy 2"/>
              </a:rPr>
              <a:t> </a:t>
            </a:r>
            <a:r>
              <a:rPr lang="en-US" sz="3500" dirty="0" err="1">
                <a:solidFill>
                  <a:srgbClr val="9F2B00"/>
                </a:solidFill>
                <a:latin typeface="Gilroy 2"/>
              </a:rPr>
              <a:t>votre</a:t>
            </a:r>
            <a:r>
              <a:rPr lang="en-US" sz="3500" dirty="0">
                <a:solidFill>
                  <a:srgbClr val="9F2B00"/>
                </a:solidFill>
                <a:latin typeface="Gilroy 2"/>
              </a:rPr>
              <a:t> </a:t>
            </a:r>
            <a:r>
              <a:rPr lang="en-US" sz="3500" dirty="0" err="1">
                <a:solidFill>
                  <a:srgbClr val="9F2B00"/>
                </a:solidFill>
                <a:latin typeface="Gilroy 2"/>
              </a:rPr>
              <a:t>portail</a:t>
            </a:r>
            <a:r>
              <a:rPr lang="en-US" sz="3500" dirty="0">
                <a:solidFill>
                  <a:srgbClr val="9F2B00"/>
                </a:solidFill>
                <a:latin typeface="Gilroy 2"/>
              </a:rPr>
              <a:t> </a:t>
            </a:r>
            <a:r>
              <a:rPr lang="en-US" sz="3500" dirty="0" err="1">
                <a:solidFill>
                  <a:srgbClr val="9F2B00"/>
                </a:solidFill>
                <a:latin typeface="Gilroy 2"/>
              </a:rPr>
              <a:t>adhérent</a:t>
            </a:r>
            <a:r>
              <a:rPr lang="en-US" sz="3500" dirty="0">
                <a:solidFill>
                  <a:srgbClr val="9F2B00"/>
                </a:solidFill>
                <a:latin typeface="Gilroy 2"/>
              </a:rPr>
              <a:t>  </a:t>
            </a:r>
          </a:p>
          <a:p>
            <a:pPr>
              <a:lnSpc>
                <a:spcPts val="4900"/>
              </a:lnSpc>
            </a:pPr>
            <a:r>
              <a:rPr lang="en-US" sz="3500" dirty="0">
                <a:solidFill>
                  <a:srgbClr val="9F2B00"/>
                </a:solidFill>
                <a:latin typeface="Gilroy 2"/>
              </a:rPr>
              <a:t>EN CLIQUANT SUR CE LIEN : </a:t>
            </a:r>
            <a:r>
              <a:rPr lang="en-US" sz="3500" u="sng" dirty="0">
                <a:solidFill>
                  <a:srgbClr val="9F2B00"/>
                </a:solidFill>
                <a:latin typeface="Gilroy 2"/>
              </a:rPr>
              <a:t>https://</a:t>
            </a:r>
            <a:r>
              <a:rPr lang="en-US" sz="3500" u="sng" dirty="0" err="1">
                <a:solidFill>
                  <a:srgbClr val="9F2B00"/>
                </a:solidFill>
                <a:latin typeface="Gilroy 2"/>
              </a:rPr>
              <a:t>afdas.force.com</a:t>
            </a:r>
            <a:r>
              <a:rPr lang="en-US" sz="3500" u="sng" dirty="0">
                <a:solidFill>
                  <a:srgbClr val="9F2B00"/>
                </a:solidFill>
                <a:latin typeface="Gilroy 2"/>
              </a:rPr>
              <a:t>/Adherent/s/</a:t>
            </a:r>
            <a:r>
              <a:rPr lang="en-US" sz="3500" dirty="0">
                <a:solidFill>
                  <a:srgbClr val="9F2B00"/>
                </a:solidFill>
                <a:latin typeface="Gilroy 2"/>
              </a:rPr>
              <a:t>​   </a:t>
            </a:r>
          </a:p>
        </p:txBody>
      </p:sp>
      <p:sp>
        <p:nvSpPr>
          <p:cNvPr id="5" name="TextBox 5"/>
          <p:cNvSpPr txBox="1"/>
          <p:nvPr/>
        </p:nvSpPr>
        <p:spPr>
          <a:xfrm>
            <a:off x="10653975" y="2170092"/>
            <a:ext cx="6500019" cy="673099"/>
          </a:xfrm>
          <a:prstGeom prst="rect">
            <a:avLst/>
          </a:prstGeom>
        </p:spPr>
        <p:txBody>
          <a:bodyPr lIns="0" tIns="0" rIns="0" bIns="0" rtlCol="0" anchor="t">
            <a:spAutoFit/>
          </a:bodyPr>
          <a:lstStyle/>
          <a:p>
            <a:pPr>
              <a:lnSpc>
                <a:spcPts val="4900"/>
              </a:lnSpc>
            </a:pPr>
            <a:r>
              <a:rPr lang="en-US" sz="3500">
                <a:solidFill>
                  <a:srgbClr val="9F2B00"/>
                </a:solidFill>
                <a:latin typeface="Gilroy 2"/>
              </a:rPr>
              <a:t>Puis cliquez sur SE CONNECTER </a:t>
            </a:r>
          </a:p>
        </p:txBody>
      </p:sp>
      <p:sp>
        <p:nvSpPr>
          <p:cNvPr id="6" name="Flèche vers la droite 5">
            <a:extLst>
              <a:ext uri="{FF2B5EF4-FFF2-40B4-BE49-F238E27FC236}">
                <a16:creationId xmlns:a16="http://schemas.microsoft.com/office/drawing/2014/main" id="{BD562D74-7A3F-A688-895A-2531A8EC4EAD}"/>
              </a:ext>
            </a:extLst>
          </p:cNvPr>
          <p:cNvSpPr/>
          <p:nvPr/>
        </p:nvSpPr>
        <p:spPr>
          <a:xfrm rot="2238896">
            <a:off x="12609025" y="3027415"/>
            <a:ext cx="1203790" cy="707255"/>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712504" y="1552538"/>
            <a:ext cx="14862991" cy="8525232"/>
            <a:chOff x="0" y="0"/>
            <a:chExt cx="7981950" cy="4578350"/>
          </a:xfrm>
        </p:grpSpPr>
        <p:sp>
          <p:nvSpPr>
            <p:cNvPr id="3" name="Freeform 3"/>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4" name="Freeform 4"/>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id="5" name="Freeform 5"/>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id="6" name="Freeform 6"/>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id="7" name="Freeform 7"/>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2"/>
              <a:stretch>
                <a:fillRect t="-27578" r="-2367" b="-21938"/>
              </a:stretch>
            </a:blipFill>
          </p:spPr>
        </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60607" y="0"/>
            <a:ext cx="1925879" cy="2320336"/>
          </a:xfrm>
          <a:prstGeom prst="rect">
            <a:avLst/>
          </a:prstGeom>
        </p:spPr>
      </p:pic>
      <p:sp>
        <p:nvSpPr>
          <p:cNvPr id="9" name="TextBox 9"/>
          <p:cNvSpPr txBox="1"/>
          <p:nvPr/>
        </p:nvSpPr>
        <p:spPr>
          <a:xfrm>
            <a:off x="3485384" y="450718"/>
            <a:ext cx="8725017" cy="617028"/>
          </a:xfrm>
          <a:prstGeom prst="rect">
            <a:avLst/>
          </a:prstGeom>
        </p:spPr>
        <p:txBody>
          <a:bodyPr wrap="square" lIns="0" tIns="0" rIns="0" bIns="0" rtlCol="0" anchor="t">
            <a:spAutoFit/>
          </a:bodyPr>
          <a:lstStyle/>
          <a:p>
            <a:pPr>
              <a:lnSpc>
                <a:spcPts val="5180"/>
              </a:lnSpc>
            </a:pPr>
            <a:r>
              <a:rPr lang="en-US" sz="3700" dirty="0">
                <a:solidFill>
                  <a:srgbClr val="9F2B00"/>
                </a:solidFill>
                <a:latin typeface="Gilroy 2"/>
              </a:rPr>
              <a:t>SAISISSEZ VOS IDENTIFIANTS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25113" y="2550247"/>
            <a:ext cx="16637774" cy="773675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38236" y="16665"/>
            <a:ext cx="1970822" cy="2332334"/>
          </a:xfrm>
          <a:prstGeom prst="rect">
            <a:avLst/>
          </a:prstGeom>
        </p:spPr>
      </p:pic>
      <p:sp>
        <p:nvSpPr>
          <p:cNvPr id="4" name="TextBox 4"/>
          <p:cNvSpPr txBox="1"/>
          <p:nvPr/>
        </p:nvSpPr>
        <p:spPr>
          <a:xfrm>
            <a:off x="2726146" y="421213"/>
            <a:ext cx="12563318" cy="1292224"/>
          </a:xfrm>
          <a:prstGeom prst="rect">
            <a:avLst/>
          </a:prstGeom>
        </p:spPr>
        <p:txBody>
          <a:bodyPr lIns="0" tIns="0" rIns="0" bIns="0" rtlCol="0" anchor="t">
            <a:spAutoFit/>
          </a:bodyPr>
          <a:lstStyle/>
          <a:p>
            <a:pPr algn="ctr">
              <a:lnSpc>
                <a:spcPts val="4900"/>
              </a:lnSpc>
            </a:pPr>
            <a:r>
              <a:rPr lang="en-US" sz="3500">
                <a:solidFill>
                  <a:srgbClr val="9F2B00"/>
                </a:solidFill>
                <a:latin typeface="Gilroy 2"/>
              </a:rPr>
              <a:t>CLIQUER SUR </a:t>
            </a:r>
            <a:r>
              <a:rPr lang="en-US" sz="3500">
                <a:solidFill>
                  <a:srgbClr val="9F2B00"/>
                </a:solidFill>
                <a:latin typeface="Arimo"/>
              </a:rPr>
              <a:t>​</a:t>
            </a:r>
          </a:p>
          <a:p>
            <a:pPr algn="ctr">
              <a:lnSpc>
                <a:spcPts val="4900"/>
              </a:lnSpc>
            </a:pPr>
            <a:r>
              <a:rPr lang="en-US" sz="3500">
                <a:solidFill>
                  <a:srgbClr val="9F2B00"/>
                </a:solidFill>
                <a:latin typeface="Arimo"/>
              </a:rPr>
              <a:t>« MES DEMANDES DE PRISE EN CHARGE »​</a:t>
            </a:r>
          </a:p>
        </p:txBody>
      </p:sp>
      <p:sp>
        <p:nvSpPr>
          <p:cNvPr id="5" name="Flèche vers la droite 4">
            <a:extLst>
              <a:ext uri="{FF2B5EF4-FFF2-40B4-BE49-F238E27FC236}">
                <a16:creationId xmlns:a16="http://schemas.microsoft.com/office/drawing/2014/main" id="{A6DCA6A2-774B-371B-CC49-7D412263F463}"/>
              </a:ext>
            </a:extLst>
          </p:cNvPr>
          <p:cNvSpPr/>
          <p:nvPr/>
        </p:nvSpPr>
        <p:spPr>
          <a:xfrm rot="5400000">
            <a:off x="4922089" y="2171203"/>
            <a:ext cx="1324013" cy="1414750"/>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7270" y="0"/>
            <a:ext cx="1937469" cy="2236617"/>
          </a:xfrm>
          <a:prstGeom prst="rect">
            <a:avLst/>
          </a:prstGeom>
        </p:spPr>
      </p:pic>
      <p:pic>
        <p:nvPicPr>
          <p:cNvPr id="3" name="Picture 3"/>
          <p:cNvPicPr>
            <a:picLocks noChangeAspect="1"/>
          </p:cNvPicPr>
          <p:nvPr/>
        </p:nvPicPr>
        <p:blipFill>
          <a:blip r:embed="rId4"/>
          <a:srcRect/>
          <a:stretch>
            <a:fillRect/>
          </a:stretch>
        </p:blipFill>
        <p:spPr>
          <a:xfrm>
            <a:off x="977377" y="2421450"/>
            <a:ext cx="16333246" cy="7865550"/>
          </a:xfrm>
          <a:prstGeom prst="rect">
            <a:avLst/>
          </a:prstGeom>
        </p:spPr>
      </p:pic>
      <p:grpSp>
        <p:nvGrpSpPr>
          <p:cNvPr id="4" name="Group 4"/>
          <p:cNvGrpSpPr/>
          <p:nvPr/>
        </p:nvGrpSpPr>
        <p:grpSpPr>
          <a:xfrm>
            <a:off x="796901" y="7416224"/>
            <a:ext cx="11362205" cy="2870776"/>
            <a:chOff x="0" y="0"/>
            <a:chExt cx="2992515" cy="756089"/>
          </a:xfrm>
        </p:grpSpPr>
        <p:sp>
          <p:nvSpPr>
            <p:cNvPr id="5" name="Freeform 5"/>
            <p:cNvSpPr/>
            <p:nvPr/>
          </p:nvSpPr>
          <p:spPr>
            <a:xfrm>
              <a:off x="0" y="0"/>
              <a:ext cx="2992515" cy="756089"/>
            </a:xfrm>
            <a:custGeom>
              <a:avLst/>
              <a:gdLst/>
              <a:ahLst/>
              <a:cxnLst/>
              <a:rect l="l" t="t" r="r" b="b"/>
              <a:pathLst>
                <a:path w="2992515" h="756089">
                  <a:moveTo>
                    <a:pt x="0" y="0"/>
                  </a:moveTo>
                  <a:lnTo>
                    <a:pt x="2992515" y="0"/>
                  </a:lnTo>
                  <a:lnTo>
                    <a:pt x="2992515" y="756089"/>
                  </a:lnTo>
                  <a:lnTo>
                    <a:pt x="0" y="756089"/>
                  </a:lnTo>
                  <a:close/>
                </a:path>
              </a:pathLst>
            </a:custGeom>
            <a:solidFill>
              <a:schemeClr val="accent2">
                <a:lumMod val="20000"/>
                <a:lumOff val="80000"/>
              </a:schemeClr>
            </a:solidFill>
          </p:spPr>
          <p:txBody>
            <a:bodyPr/>
            <a:lstStyle/>
            <a:p>
              <a:endParaRPr lang="fr-FR" dirty="0"/>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862341" y="421213"/>
            <a:ext cx="12563318" cy="1292224"/>
          </a:xfrm>
          <a:prstGeom prst="rect">
            <a:avLst/>
          </a:prstGeom>
        </p:spPr>
        <p:txBody>
          <a:bodyPr lIns="0" tIns="0" rIns="0" bIns="0" rtlCol="0" anchor="t">
            <a:spAutoFit/>
          </a:bodyPr>
          <a:lstStyle/>
          <a:p>
            <a:pPr algn="ctr">
              <a:lnSpc>
                <a:spcPts val="4900"/>
              </a:lnSpc>
            </a:pPr>
            <a:r>
              <a:rPr lang="en-US" sz="3500">
                <a:solidFill>
                  <a:srgbClr val="9F2B00"/>
                </a:solidFill>
                <a:latin typeface="Gilroy 2"/>
              </a:rPr>
              <a:t>CLIQUER SUR </a:t>
            </a:r>
            <a:r>
              <a:rPr lang="en-US" sz="3500">
                <a:solidFill>
                  <a:srgbClr val="9F2B00"/>
                </a:solidFill>
                <a:latin typeface="Arimo"/>
              </a:rPr>
              <a:t>​</a:t>
            </a:r>
          </a:p>
          <a:p>
            <a:pPr algn="ctr">
              <a:lnSpc>
                <a:spcPts val="4900"/>
              </a:lnSpc>
            </a:pPr>
            <a:r>
              <a:rPr lang="en-US" sz="3500">
                <a:solidFill>
                  <a:srgbClr val="9F2B00"/>
                </a:solidFill>
                <a:latin typeface="Gilroy 2"/>
              </a:rPr>
              <a:t> « NOUVELLE DEMANDE » POUR DÉMARRER LA SAISIE​</a:t>
            </a:r>
          </a:p>
        </p:txBody>
      </p:sp>
      <p:sp>
        <p:nvSpPr>
          <p:cNvPr id="8" name="Flèche vers la droite 7">
            <a:extLst>
              <a:ext uri="{FF2B5EF4-FFF2-40B4-BE49-F238E27FC236}">
                <a16:creationId xmlns:a16="http://schemas.microsoft.com/office/drawing/2014/main" id="{A3903E68-DA19-061A-74D5-72B1282E51BC}"/>
              </a:ext>
            </a:extLst>
          </p:cNvPr>
          <p:cNvSpPr/>
          <p:nvPr/>
        </p:nvSpPr>
        <p:spPr>
          <a:xfrm rot="2238896">
            <a:off x="14106118" y="4597785"/>
            <a:ext cx="1203790" cy="707255"/>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3618" y="144090"/>
            <a:ext cx="1936127" cy="2235067"/>
          </a:xfrm>
          <a:prstGeom prst="rect">
            <a:avLst/>
          </a:prstGeom>
        </p:spPr>
      </p:pic>
      <p:pic>
        <p:nvPicPr>
          <p:cNvPr id="3" name="Picture 3"/>
          <p:cNvPicPr>
            <a:picLocks noChangeAspect="1"/>
          </p:cNvPicPr>
          <p:nvPr/>
        </p:nvPicPr>
        <p:blipFill>
          <a:blip r:embed="rId4"/>
          <a:srcRect t="4024" b="1104"/>
          <a:stretch>
            <a:fillRect/>
          </a:stretch>
        </p:blipFill>
        <p:spPr>
          <a:xfrm>
            <a:off x="2369745" y="3163308"/>
            <a:ext cx="13548510" cy="6578492"/>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35209" y="475462"/>
            <a:ext cx="2223294" cy="1903696"/>
          </a:xfrm>
          <a:prstGeom prst="rect">
            <a:avLst/>
          </a:prstGeom>
        </p:spPr>
      </p:pic>
      <p:sp>
        <p:nvSpPr>
          <p:cNvPr id="5" name="TextBox 5"/>
          <p:cNvSpPr txBox="1"/>
          <p:nvPr/>
        </p:nvSpPr>
        <p:spPr>
          <a:xfrm>
            <a:off x="2862341" y="709760"/>
            <a:ext cx="12563318" cy="1292224"/>
          </a:xfrm>
          <a:prstGeom prst="rect">
            <a:avLst/>
          </a:prstGeom>
        </p:spPr>
        <p:txBody>
          <a:bodyPr lIns="0" tIns="0" rIns="0" bIns="0" rtlCol="0" anchor="t">
            <a:spAutoFit/>
          </a:bodyPr>
          <a:lstStyle/>
          <a:p>
            <a:pPr algn="ctr">
              <a:lnSpc>
                <a:spcPts val="4900"/>
              </a:lnSpc>
            </a:pPr>
            <a:r>
              <a:rPr lang="en-US" sz="3500" dirty="0">
                <a:solidFill>
                  <a:srgbClr val="9F2B00"/>
                </a:solidFill>
                <a:latin typeface="Gilroy 2"/>
              </a:rPr>
              <a:t> Dans la </a:t>
            </a:r>
            <a:r>
              <a:rPr lang="en-US" sz="3500" dirty="0" err="1">
                <a:solidFill>
                  <a:srgbClr val="9F2B00"/>
                </a:solidFill>
                <a:latin typeface="Gilroy 2"/>
              </a:rPr>
              <a:t>fenêtre</a:t>
            </a:r>
            <a:r>
              <a:rPr lang="en-US" sz="3500" dirty="0">
                <a:solidFill>
                  <a:srgbClr val="9F2B00"/>
                </a:solidFill>
                <a:latin typeface="Gilroy 2"/>
              </a:rPr>
              <a:t> pop-up qui </a:t>
            </a:r>
            <a:r>
              <a:rPr lang="en-US" sz="3500" dirty="0" err="1">
                <a:solidFill>
                  <a:srgbClr val="9F2B00"/>
                </a:solidFill>
                <a:latin typeface="Gilroy 2"/>
              </a:rPr>
              <a:t>s’affiche</a:t>
            </a:r>
            <a:r>
              <a:rPr lang="en-US" sz="3500" dirty="0">
                <a:solidFill>
                  <a:srgbClr val="9F2B00"/>
                </a:solidFill>
                <a:latin typeface="Gilroy 2"/>
              </a:rPr>
              <a:t>, </a:t>
            </a:r>
          </a:p>
          <a:p>
            <a:pPr algn="ctr">
              <a:lnSpc>
                <a:spcPts val="4900"/>
              </a:lnSpc>
            </a:pPr>
            <a:r>
              <a:rPr lang="en-US" sz="3500" dirty="0" err="1">
                <a:solidFill>
                  <a:srgbClr val="9F2B00"/>
                </a:solidFill>
                <a:latin typeface="Gilroy 2"/>
              </a:rPr>
              <a:t>choisir</a:t>
            </a:r>
            <a:r>
              <a:rPr lang="en-US" sz="3500" dirty="0">
                <a:solidFill>
                  <a:srgbClr val="9F2B00"/>
                </a:solidFill>
                <a:latin typeface="Gilroy 2"/>
              </a:rPr>
              <a:t> le </a:t>
            </a:r>
            <a:r>
              <a:rPr lang="en-US" sz="3500" dirty="0" err="1">
                <a:solidFill>
                  <a:srgbClr val="9F2B00"/>
                </a:solidFill>
                <a:latin typeface="Gilroy 2"/>
              </a:rPr>
              <a:t>parcours</a:t>
            </a:r>
            <a:r>
              <a:rPr lang="en-US" sz="3500" dirty="0">
                <a:solidFill>
                  <a:srgbClr val="9F2B00"/>
                </a:solidFill>
                <a:latin typeface="Gilroy 2"/>
              </a:rPr>
              <a:t> « </a:t>
            </a:r>
            <a:r>
              <a:rPr lang="en-US" sz="3500" dirty="0" err="1">
                <a:solidFill>
                  <a:srgbClr val="9F2B00"/>
                </a:solidFill>
                <a:latin typeface="Gilroy 2"/>
              </a:rPr>
              <a:t>développement</a:t>
            </a:r>
            <a:r>
              <a:rPr lang="en-US" sz="3500" dirty="0">
                <a:solidFill>
                  <a:srgbClr val="9F2B00"/>
                </a:solidFill>
                <a:latin typeface="Gilroy 2"/>
              </a:rPr>
              <a:t> des </a:t>
            </a:r>
            <a:r>
              <a:rPr lang="en-US" sz="3500" dirty="0" err="1">
                <a:solidFill>
                  <a:srgbClr val="9F2B00"/>
                </a:solidFill>
                <a:latin typeface="Gilroy 2"/>
              </a:rPr>
              <a:t>compétences</a:t>
            </a:r>
            <a:r>
              <a:rPr lang="en-US" sz="3500" dirty="0">
                <a:solidFill>
                  <a:srgbClr val="9F2B00"/>
                </a:solidFill>
                <a:latin typeface="Gilroy 2"/>
              </a:rPr>
              <a:t> »​</a:t>
            </a:r>
          </a:p>
        </p:txBody>
      </p:sp>
      <p:sp>
        <p:nvSpPr>
          <p:cNvPr id="6" name="Flèche vers la droite 5">
            <a:extLst>
              <a:ext uri="{FF2B5EF4-FFF2-40B4-BE49-F238E27FC236}">
                <a16:creationId xmlns:a16="http://schemas.microsoft.com/office/drawing/2014/main" id="{E079C785-CAA5-606D-EE77-F9497BF2F310}"/>
              </a:ext>
            </a:extLst>
          </p:cNvPr>
          <p:cNvSpPr/>
          <p:nvPr/>
        </p:nvSpPr>
        <p:spPr>
          <a:xfrm>
            <a:off x="5715000" y="4762500"/>
            <a:ext cx="1600200" cy="734627"/>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0159" y="0"/>
            <a:ext cx="1973730" cy="2233358"/>
          </a:xfrm>
          <a:prstGeom prst="rect">
            <a:avLst/>
          </a:prstGeom>
        </p:spPr>
      </p:pic>
      <p:pic>
        <p:nvPicPr>
          <p:cNvPr id="3" name="Picture 3"/>
          <p:cNvPicPr>
            <a:picLocks noChangeAspect="1"/>
          </p:cNvPicPr>
          <p:nvPr/>
        </p:nvPicPr>
        <p:blipFill>
          <a:blip r:embed="rId4"/>
          <a:srcRect t="2132" b="2132"/>
          <a:stretch>
            <a:fillRect/>
          </a:stretch>
        </p:blipFill>
        <p:spPr>
          <a:xfrm>
            <a:off x="2068056" y="2233358"/>
            <a:ext cx="14704875" cy="7816742"/>
          </a:xfrm>
          <a:prstGeom prst="rect">
            <a:avLst/>
          </a:prstGeom>
        </p:spPr>
      </p:pic>
      <p:sp>
        <p:nvSpPr>
          <p:cNvPr id="4" name="TextBox 4"/>
          <p:cNvSpPr txBox="1"/>
          <p:nvPr/>
        </p:nvSpPr>
        <p:spPr>
          <a:xfrm>
            <a:off x="2862341" y="709760"/>
            <a:ext cx="12563318" cy="1292224"/>
          </a:xfrm>
          <a:prstGeom prst="rect">
            <a:avLst/>
          </a:prstGeom>
        </p:spPr>
        <p:txBody>
          <a:bodyPr lIns="0" tIns="0" rIns="0" bIns="0" rtlCol="0" anchor="t">
            <a:spAutoFit/>
          </a:bodyPr>
          <a:lstStyle/>
          <a:p>
            <a:pPr algn="ctr">
              <a:lnSpc>
                <a:spcPts val="4900"/>
              </a:lnSpc>
            </a:pPr>
            <a:r>
              <a:rPr lang="en-US" sz="3500">
                <a:solidFill>
                  <a:srgbClr val="9F2B00"/>
                </a:solidFill>
                <a:latin typeface="Gilroy 2"/>
              </a:rPr>
              <a:t>Prenez connaissance des prérequis nécessaire à la création de votre demande puis cliquer sur « oui, j’ai compris »</a:t>
            </a:r>
          </a:p>
        </p:txBody>
      </p:sp>
      <p:sp>
        <p:nvSpPr>
          <p:cNvPr id="5" name="Flèche vers la droite 4">
            <a:extLst>
              <a:ext uri="{FF2B5EF4-FFF2-40B4-BE49-F238E27FC236}">
                <a16:creationId xmlns:a16="http://schemas.microsoft.com/office/drawing/2014/main" id="{8D529D04-F0FA-F6AD-130A-7428493918A7}"/>
              </a:ext>
            </a:extLst>
          </p:cNvPr>
          <p:cNvSpPr/>
          <p:nvPr/>
        </p:nvSpPr>
        <p:spPr>
          <a:xfrm rot="2238896">
            <a:off x="12587968" y="8310484"/>
            <a:ext cx="1203790" cy="707255"/>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35" name="Espace réservé du contenu 4" descr="Une image contenant texte&#10;&#10;Description générée automatiquement">
            <a:extLst>
              <a:ext uri="{FF2B5EF4-FFF2-40B4-BE49-F238E27FC236}">
                <a16:creationId xmlns:a16="http://schemas.microsoft.com/office/drawing/2014/main" id="{F1B3ABA6-FAA2-BCFD-D97F-4A18D8ACAAFB}"/>
              </a:ext>
            </a:extLst>
          </p:cNvPr>
          <p:cNvPicPr>
            <a:picLocks noChangeAspect="1"/>
          </p:cNvPicPr>
          <p:nvPr/>
        </p:nvPicPr>
        <p:blipFill>
          <a:blip r:embed="rId2"/>
          <a:stretch>
            <a:fillRect/>
          </a:stretch>
        </p:blipFill>
        <p:spPr>
          <a:xfrm>
            <a:off x="226462" y="3200590"/>
            <a:ext cx="11868773" cy="6133910"/>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16590" y="306108"/>
            <a:ext cx="1767122" cy="2129062"/>
          </a:xfrm>
          <a:prstGeom prst="rect">
            <a:avLst/>
          </a:prstGeom>
        </p:spPr>
      </p:pic>
      <p:sp>
        <p:nvSpPr>
          <p:cNvPr id="4" name="TextBox 4"/>
          <p:cNvSpPr txBox="1"/>
          <p:nvPr/>
        </p:nvSpPr>
        <p:spPr>
          <a:xfrm>
            <a:off x="12947875" y="6476932"/>
            <a:ext cx="5340125" cy="1518283"/>
          </a:xfrm>
          <a:prstGeom prst="rect">
            <a:avLst/>
          </a:prstGeom>
        </p:spPr>
        <p:txBody>
          <a:bodyPr lIns="0" tIns="0" rIns="0" bIns="0" rtlCol="0" anchor="t">
            <a:spAutoFit/>
          </a:bodyPr>
          <a:lstStyle/>
          <a:p>
            <a:pPr>
              <a:lnSpc>
                <a:spcPts val="2940"/>
              </a:lnSpc>
            </a:pPr>
            <a:r>
              <a:rPr lang="en-US" sz="2100" dirty="0" err="1">
                <a:solidFill>
                  <a:srgbClr val="9F2B00"/>
                </a:solidFill>
                <a:latin typeface="Arimo"/>
              </a:rPr>
              <a:t>Préciser</a:t>
            </a:r>
            <a:r>
              <a:rPr lang="en-US" sz="2100" dirty="0">
                <a:solidFill>
                  <a:srgbClr val="9F2B00"/>
                </a:solidFill>
                <a:latin typeface="Arimo"/>
              </a:rPr>
              <a:t> le </a:t>
            </a:r>
            <a:r>
              <a:rPr lang="en-US" sz="2100" dirty="0" err="1">
                <a:solidFill>
                  <a:srgbClr val="9F2B00"/>
                </a:solidFill>
                <a:latin typeface="Arimo"/>
              </a:rPr>
              <a:t>nombre</a:t>
            </a:r>
            <a:r>
              <a:rPr lang="en-US" sz="2100" dirty="0">
                <a:solidFill>
                  <a:srgbClr val="9F2B00"/>
                </a:solidFill>
                <a:latin typeface="Arimo"/>
              </a:rPr>
              <a:t> de stagiaire : </a:t>
            </a:r>
            <a:r>
              <a:rPr lang="en-US" sz="2100" dirty="0" err="1">
                <a:solidFill>
                  <a:srgbClr val="9F2B00"/>
                </a:solidFill>
                <a:latin typeface="Arimo"/>
              </a:rPr>
              <a:t>nombre</a:t>
            </a:r>
            <a:r>
              <a:rPr lang="en-US" sz="2100" dirty="0">
                <a:solidFill>
                  <a:srgbClr val="9F2B00"/>
                </a:solidFill>
                <a:latin typeface="Arimo"/>
              </a:rPr>
              <a:t> </a:t>
            </a:r>
            <a:r>
              <a:rPr lang="en-US" sz="2100" dirty="0" err="1">
                <a:solidFill>
                  <a:srgbClr val="9F2B00"/>
                </a:solidFill>
                <a:latin typeface="Arimo"/>
              </a:rPr>
              <a:t>d’animateurs</a:t>
            </a:r>
            <a:r>
              <a:rPr lang="en-US" sz="2100" dirty="0">
                <a:solidFill>
                  <a:srgbClr val="9F2B00"/>
                </a:solidFill>
                <a:latin typeface="Arimo"/>
              </a:rPr>
              <a:t> pour </a:t>
            </a:r>
            <a:r>
              <a:rPr lang="en-US" sz="2100" dirty="0" err="1">
                <a:solidFill>
                  <a:srgbClr val="9F2B00"/>
                </a:solidFill>
                <a:latin typeface="Arimo"/>
              </a:rPr>
              <a:t>lesquels</a:t>
            </a:r>
            <a:r>
              <a:rPr lang="en-US" sz="2100" dirty="0">
                <a:solidFill>
                  <a:srgbClr val="9F2B00"/>
                </a:solidFill>
                <a:latin typeface="Arimo"/>
              </a:rPr>
              <a:t> </a:t>
            </a:r>
            <a:r>
              <a:rPr lang="en-US" sz="2100" dirty="0" err="1">
                <a:solidFill>
                  <a:srgbClr val="9F2B00"/>
                </a:solidFill>
                <a:latin typeface="Arimo"/>
              </a:rPr>
              <a:t>vous</a:t>
            </a:r>
            <a:r>
              <a:rPr lang="en-US" sz="2100" dirty="0">
                <a:solidFill>
                  <a:srgbClr val="9F2B00"/>
                </a:solidFill>
                <a:latin typeface="Arimo"/>
              </a:rPr>
              <a:t> </a:t>
            </a:r>
            <a:r>
              <a:rPr lang="en-US" sz="2100" dirty="0" err="1">
                <a:solidFill>
                  <a:srgbClr val="9F2B00"/>
                </a:solidFill>
                <a:latin typeface="Arimo"/>
              </a:rPr>
              <a:t>souhaitez</a:t>
            </a:r>
            <a:r>
              <a:rPr lang="en-US" sz="2100" dirty="0">
                <a:solidFill>
                  <a:srgbClr val="9F2B00"/>
                </a:solidFill>
                <a:latin typeface="Arimo"/>
              </a:rPr>
              <a:t> </a:t>
            </a:r>
            <a:r>
              <a:rPr lang="en-US" sz="2100" dirty="0" err="1">
                <a:solidFill>
                  <a:srgbClr val="9F2B00"/>
                </a:solidFill>
                <a:latin typeface="Arimo"/>
              </a:rPr>
              <a:t>effectuer</a:t>
            </a:r>
            <a:r>
              <a:rPr lang="en-US" sz="2100" dirty="0">
                <a:solidFill>
                  <a:srgbClr val="9F2B00"/>
                </a:solidFill>
                <a:latin typeface="Arimo"/>
              </a:rPr>
              <a:t> </a:t>
            </a:r>
            <a:r>
              <a:rPr lang="en-US" sz="2100" dirty="0" err="1">
                <a:solidFill>
                  <a:srgbClr val="9F2B00"/>
                </a:solidFill>
                <a:latin typeface="Arimo"/>
              </a:rPr>
              <a:t>une</a:t>
            </a:r>
            <a:r>
              <a:rPr lang="en-US" sz="2100" dirty="0">
                <a:solidFill>
                  <a:srgbClr val="9F2B00"/>
                </a:solidFill>
                <a:latin typeface="Arimo"/>
              </a:rPr>
              <a:t> </a:t>
            </a:r>
            <a:r>
              <a:rPr lang="en-US" sz="2100" dirty="0" err="1">
                <a:solidFill>
                  <a:srgbClr val="9F2B00"/>
                </a:solidFill>
                <a:latin typeface="Arimo"/>
              </a:rPr>
              <a:t>demande</a:t>
            </a:r>
            <a:r>
              <a:rPr lang="en-US" sz="2100" dirty="0">
                <a:solidFill>
                  <a:srgbClr val="9F2B00"/>
                </a:solidFill>
                <a:latin typeface="Arimo"/>
              </a:rPr>
              <a:t> de </a:t>
            </a:r>
            <a:r>
              <a:rPr lang="en-US" sz="2100" dirty="0" err="1">
                <a:solidFill>
                  <a:srgbClr val="9F2B00"/>
                </a:solidFill>
                <a:latin typeface="Arimo"/>
              </a:rPr>
              <a:t>prise</a:t>
            </a:r>
            <a:r>
              <a:rPr lang="en-US" sz="2100" dirty="0">
                <a:solidFill>
                  <a:srgbClr val="9F2B00"/>
                </a:solidFill>
                <a:latin typeface="Arimo"/>
              </a:rPr>
              <a:t> </a:t>
            </a:r>
            <a:r>
              <a:rPr lang="en-US" sz="2100" dirty="0" err="1">
                <a:solidFill>
                  <a:srgbClr val="9F2B00"/>
                </a:solidFill>
                <a:latin typeface="Arimo"/>
              </a:rPr>
              <a:t>en</a:t>
            </a:r>
            <a:r>
              <a:rPr lang="en-US" sz="2100" dirty="0">
                <a:solidFill>
                  <a:srgbClr val="9F2B00"/>
                </a:solidFill>
                <a:latin typeface="Arimo"/>
              </a:rPr>
              <a:t> charge)​</a:t>
            </a: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3191977" y="377770"/>
            <a:ext cx="4454452" cy="4114800"/>
          </a:xfrm>
          <a:prstGeom prst="rect">
            <a:avLst/>
          </a:prstGeom>
        </p:spPr>
      </p:pic>
      <p:sp>
        <p:nvSpPr>
          <p:cNvPr id="6" name="TextBox 6"/>
          <p:cNvSpPr txBox="1"/>
          <p:nvPr/>
        </p:nvSpPr>
        <p:spPr>
          <a:xfrm>
            <a:off x="12956003" y="5216525"/>
            <a:ext cx="4851922" cy="810893"/>
          </a:xfrm>
          <a:prstGeom prst="rect">
            <a:avLst/>
          </a:prstGeom>
        </p:spPr>
        <p:txBody>
          <a:bodyPr lIns="0" tIns="0" rIns="0" bIns="0" rtlCol="0" anchor="t">
            <a:spAutoFit/>
          </a:bodyPr>
          <a:lstStyle/>
          <a:p>
            <a:pPr>
              <a:lnSpc>
                <a:spcPts val="3080"/>
              </a:lnSpc>
            </a:pPr>
            <a:r>
              <a:rPr lang="en-US" sz="2200" dirty="0" err="1">
                <a:solidFill>
                  <a:srgbClr val="9F2B00"/>
                </a:solidFill>
                <a:latin typeface="Gilroy 2"/>
              </a:rPr>
              <a:t>Préciser</a:t>
            </a:r>
            <a:r>
              <a:rPr lang="en-US" sz="2200" dirty="0">
                <a:solidFill>
                  <a:srgbClr val="9F2B00"/>
                </a:solidFill>
                <a:latin typeface="Gilroy 2"/>
              </a:rPr>
              <a:t> la nature de </a:t>
            </a:r>
            <a:r>
              <a:rPr lang="en-US" sz="2200" dirty="0" err="1">
                <a:solidFill>
                  <a:srgbClr val="9F2B00"/>
                </a:solidFill>
                <a:latin typeface="Gilroy 2"/>
              </a:rPr>
              <a:t>l’action</a:t>
            </a:r>
            <a:r>
              <a:rPr lang="en-US" sz="2200" dirty="0">
                <a:solidFill>
                  <a:srgbClr val="9F2B00"/>
                </a:solidFill>
                <a:latin typeface="Gilroy 2"/>
              </a:rPr>
              <a:t> :</a:t>
            </a:r>
          </a:p>
          <a:p>
            <a:pPr>
              <a:lnSpc>
                <a:spcPts val="3080"/>
              </a:lnSpc>
            </a:pPr>
            <a:r>
              <a:rPr lang="en-US" sz="2200" dirty="0">
                <a:solidFill>
                  <a:srgbClr val="9F2B00"/>
                </a:solidFill>
                <a:latin typeface="Gilroy 2"/>
              </a:rPr>
              <a:t> Action de formation</a:t>
            </a:r>
            <a:r>
              <a:rPr lang="en-US" sz="2200" dirty="0">
                <a:solidFill>
                  <a:srgbClr val="9F2B00"/>
                </a:solidFill>
                <a:latin typeface="Arimo"/>
              </a:rPr>
              <a:t>​</a:t>
            </a:r>
          </a:p>
        </p:txBody>
      </p:sp>
      <p:sp>
        <p:nvSpPr>
          <p:cNvPr id="7" name="TextBox 7"/>
          <p:cNvSpPr txBox="1"/>
          <p:nvPr/>
        </p:nvSpPr>
        <p:spPr>
          <a:xfrm>
            <a:off x="12911004" y="8211728"/>
            <a:ext cx="5340125" cy="1146808"/>
          </a:xfrm>
          <a:prstGeom prst="rect">
            <a:avLst/>
          </a:prstGeom>
        </p:spPr>
        <p:txBody>
          <a:bodyPr lIns="0" tIns="0" rIns="0" bIns="0" rtlCol="0" anchor="t">
            <a:spAutoFit/>
          </a:bodyPr>
          <a:lstStyle/>
          <a:p>
            <a:pPr>
              <a:lnSpc>
                <a:spcPts val="2940"/>
              </a:lnSpc>
            </a:pPr>
            <a:r>
              <a:rPr lang="en-US" sz="2100" dirty="0" err="1">
                <a:solidFill>
                  <a:srgbClr val="9F2B00"/>
                </a:solidFill>
                <a:latin typeface="Gilroy 2"/>
              </a:rPr>
              <a:t>Préciser</a:t>
            </a:r>
            <a:r>
              <a:rPr lang="en-US" sz="2100" dirty="0">
                <a:solidFill>
                  <a:srgbClr val="9F2B00"/>
                </a:solidFill>
                <a:latin typeface="Gilroy 2"/>
              </a:rPr>
              <a:t> le </a:t>
            </a:r>
            <a:r>
              <a:rPr lang="en-US" sz="2100" dirty="0" err="1">
                <a:solidFill>
                  <a:srgbClr val="9F2B00"/>
                </a:solidFill>
                <a:latin typeface="Gilroy 2"/>
              </a:rPr>
              <a:t>nombre</a:t>
            </a:r>
            <a:r>
              <a:rPr lang="en-US" sz="2100" dirty="0">
                <a:solidFill>
                  <a:srgbClr val="9F2B00"/>
                </a:solidFill>
                <a:latin typeface="Gilroy 2"/>
              </a:rPr>
              <a:t> de module : nous </a:t>
            </a:r>
            <a:r>
              <a:rPr lang="en-US" sz="2100" dirty="0" err="1">
                <a:solidFill>
                  <a:srgbClr val="9F2B00"/>
                </a:solidFill>
                <a:latin typeface="Gilroy 2"/>
              </a:rPr>
              <a:t>vous</a:t>
            </a:r>
            <a:r>
              <a:rPr lang="en-US" sz="2100" dirty="0">
                <a:solidFill>
                  <a:srgbClr val="9F2B00"/>
                </a:solidFill>
                <a:latin typeface="Gilroy 2"/>
              </a:rPr>
              <a:t> </a:t>
            </a:r>
            <a:r>
              <a:rPr lang="en-US" sz="2100" dirty="0" err="1">
                <a:solidFill>
                  <a:srgbClr val="9F2B00"/>
                </a:solidFill>
                <a:latin typeface="Gilroy 2"/>
              </a:rPr>
              <a:t>conseillons</a:t>
            </a:r>
            <a:r>
              <a:rPr lang="en-US" sz="2100" dirty="0">
                <a:solidFill>
                  <a:srgbClr val="9F2B00"/>
                </a:solidFill>
                <a:latin typeface="Gilroy 2"/>
              </a:rPr>
              <a:t> </a:t>
            </a:r>
            <a:r>
              <a:rPr lang="en-US" sz="2100" dirty="0" err="1">
                <a:solidFill>
                  <a:srgbClr val="9F2B00"/>
                </a:solidFill>
                <a:latin typeface="Gilroy 2"/>
              </a:rPr>
              <a:t>d’inscrire</a:t>
            </a:r>
            <a:r>
              <a:rPr lang="en-US" sz="2100" dirty="0">
                <a:solidFill>
                  <a:srgbClr val="9F2B00"/>
                </a:solidFill>
                <a:latin typeface="Gilroy 2"/>
              </a:rPr>
              <a:t> « 1 »(1 formation = 1 module) pour simplifier </a:t>
            </a:r>
            <a:r>
              <a:rPr lang="en-US" sz="2100" dirty="0" err="1">
                <a:solidFill>
                  <a:srgbClr val="9F2B00"/>
                </a:solidFill>
                <a:latin typeface="Gilroy 2"/>
              </a:rPr>
              <a:t>votre</a:t>
            </a:r>
            <a:r>
              <a:rPr lang="en-US" sz="2100" dirty="0">
                <a:solidFill>
                  <a:srgbClr val="9F2B00"/>
                </a:solidFill>
                <a:latin typeface="Gilroy 2"/>
              </a:rPr>
              <a:t> </a:t>
            </a:r>
            <a:r>
              <a:rPr lang="en-US" sz="2100" dirty="0" err="1">
                <a:solidFill>
                  <a:srgbClr val="9F2B00"/>
                </a:solidFill>
                <a:latin typeface="Gilroy 2"/>
              </a:rPr>
              <a:t>demande</a:t>
            </a:r>
            <a:r>
              <a:rPr lang="en-US" sz="2100" dirty="0">
                <a:solidFill>
                  <a:srgbClr val="9F2B00"/>
                </a:solidFill>
                <a:latin typeface="Gilroy 2"/>
              </a:rPr>
              <a:t> </a:t>
            </a:r>
            <a:r>
              <a:rPr lang="en-US" sz="2100" dirty="0">
                <a:solidFill>
                  <a:srgbClr val="9F2B00"/>
                </a:solidFill>
                <a:latin typeface="Arimo"/>
              </a:rPr>
              <a:t>​</a:t>
            </a:r>
          </a:p>
        </p:txBody>
      </p:sp>
      <p:sp>
        <p:nvSpPr>
          <p:cNvPr id="29" name="Rectangle 28">
            <a:extLst>
              <a:ext uri="{FF2B5EF4-FFF2-40B4-BE49-F238E27FC236}">
                <a16:creationId xmlns:a16="http://schemas.microsoft.com/office/drawing/2014/main" id="{922BA87F-B879-8C9F-3673-B1EE25E339B3}"/>
              </a:ext>
            </a:extLst>
          </p:cNvPr>
          <p:cNvSpPr/>
          <p:nvPr/>
        </p:nvSpPr>
        <p:spPr>
          <a:xfrm>
            <a:off x="7942965" y="5846322"/>
            <a:ext cx="2728686" cy="39188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0" name="Rectangle 29">
            <a:extLst>
              <a:ext uri="{FF2B5EF4-FFF2-40B4-BE49-F238E27FC236}">
                <a16:creationId xmlns:a16="http://schemas.microsoft.com/office/drawing/2014/main" id="{A6D257CF-FE28-2D2E-60C1-43A658E70B22}"/>
              </a:ext>
            </a:extLst>
          </p:cNvPr>
          <p:cNvSpPr/>
          <p:nvPr/>
        </p:nvSpPr>
        <p:spPr>
          <a:xfrm>
            <a:off x="7942965" y="6998032"/>
            <a:ext cx="2728686" cy="39188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1" name="Rectangle 30">
            <a:extLst>
              <a:ext uri="{FF2B5EF4-FFF2-40B4-BE49-F238E27FC236}">
                <a16:creationId xmlns:a16="http://schemas.microsoft.com/office/drawing/2014/main" id="{D2C12C51-B658-E9C3-58E9-D7B77DD12180}"/>
              </a:ext>
            </a:extLst>
          </p:cNvPr>
          <p:cNvSpPr/>
          <p:nvPr/>
        </p:nvSpPr>
        <p:spPr>
          <a:xfrm>
            <a:off x="7929292" y="7649792"/>
            <a:ext cx="2728686" cy="39188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6" name="Flèche vers la droite 35">
            <a:extLst>
              <a:ext uri="{FF2B5EF4-FFF2-40B4-BE49-F238E27FC236}">
                <a16:creationId xmlns:a16="http://schemas.microsoft.com/office/drawing/2014/main" id="{B34595CC-1E96-DE78-C2D2-4CA85F81BA0A}"/>
              </a:ext>
            </a:extLst>
          </p:cNvPr>
          <p:cNvSpPr/>
          <p:nvPr/>
        </p:nvSpPr>
        <p:spPr>
          <a:xfrm rot="10356540">
            <a:off x="11072878" y="5500253"/>
            <a:ext cx="1838115" cy="692137"/>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Flèche vers la droite 36">
            <a:extLst>
              <a:ext uri="{FF2B5EF4-FFF2-40B4-BE49-F238E27FC236}">
                <a16:creationId xmlns:a16="http://schemas.microsoft.com/office/drawing/2014/main" id="{52BD9331-30C9-EB45-77DC-0483171AA798}"/>
              </a:ext>
            </a:extLst>
          </p:cNvPr>
          <p:cNvSpPr/>
          <p:nvPr/>
        </p:nvSpPr>
        <p:spPr>
          <a:xfrm rot="10356540">
            <a:off x="10932029" y="6727094"/>
            <a:ext cx="1838115" cy="692137"/>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Flèche vers la droite 37">
            <a:extLst>
              <a:ext uri="{FF2B5EF4-FFF2-40B4-BE49-F238E27FC236}">
                <a16:creationId xmlns:a16="http://schemas.microsoft.com/office/drawing/2014/main" id="{33B1D7BC-997B-92E2-1B1E-53E98B7F6F9C}"/>
              </a:ext>
            </a:extLst>
          </p:cNvPr>
          <p:cNvSpPr/>
          <p:nvPr/>
        </p:nvSpPr>
        <p:spPr>
          <a:xfrm rot="12394129">
            <a:off x="10791647" y="7982656"/>
            <a:ext cx="1838115" cy="692137"/>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0558" y="449661"/>
            <a:ext cx="1888359" cy="2136757"/>
          </a:xfrm>
          <a:prstGeom prst="rect">
            <a:avLst/>
          </a:prstGeom>
        </p:spPr>
      </p:pic>
      <p:pic>
        <p:nvPicPr>
          <p:cNvPr id="3" name="Picture 3"/>
          <p:cNvPicPr>
            <a:picLocks noChangeAspect="1"/>
          </p:cNvPicPr>
          <p:nvPr/>
        </p:nvPicPr>
        <p:blipFill>
          <a:blip r:embed="rId4"/>
          <a:srcRect l="825" r="825"/>
          <a:stretch>
            <a:fillRect/>
          </a:stretch>
        </p:blipFill>
        <p:spPr>
          <a:xfrm>
            <a:off x="5964505" y="2961099"/>
            <a:ext cx="12009651" cy="6770128"/>
          </a:xfrm>
          <a:prstGeom prst="rect">
            <a:avLst/>
          </a:prstGeom>
        </p:spPr>
      </p:pic>
      <p:sp>
        <p:nvSpPr>
          <p:cNvPr id="4" name="TextBox 4"/>
          <p:cNvSpPr txBox="1"/>
          <p:nvPr/>
        </p:nvSpPr>
        <p:spPr>
          <a:xfrm>
            <a:off x="324339" y="3551623"/>
            <a:ext cx="4851922" cy="1941195"/>
          </a:xfrm>
          <a:prstGeom prst="rect">
            <a:avLst/>
          </a:prstGeom>
        </p:spPr>
        <p:txBody>
          <a:bodyPr lIns="0" tIns="0" rIns="0" bIns="0" rtlCol="0" anchor="t">
            <a:spAutoFit/>
          </a:bodyPr>
          <a:lstStyle/>
          <a:p>
            <a:pPr>
              <a:lnSpc>
                <a:spcPts val="3779"/>
              </a:lnSpc>
            </a:pPr>
            <a:r>
              <a:rPr lang="en-US" sz="2699">
                <a:solidFill>
                  <a:srgbClr val="9F2B00"/>
                </a:solidFill>
                <a:latin typeface="Gilroy 2"/>
              </a:rPr>
              <a:t>Choisissez : ​</a:t>
            </a:r>
          </a:p>
          <a:p>
            <a:pPr>
              <a:lnSpc>
                <a:spcPts val="3779"/>
              </a:lnSpc>
            </a:pPr>
            <a:r>
              <a:rPr lang="en-US" sz="2699">
                <a:solidFill>
                  <a:srgbClr val="9F2B00"/>
                </a:solidFill>
                <a:latin typeface="Gilroy 2"/>
              </a:rPr>
              <a:t>un prestataire externe à votre entreprise​</a:t>
            </a:r>
          </a:p>
          <a:p>
            <a:pPr>
              <a:lnSpc>
                <a:spcPts val="3779"/>
              </a:lnSpc>
            </a:pPr>
            <a:endParaRPr lang="en-US" sz="2699">
              <a:solidFill>
                <a:srgbClr val="9F2B00"/>
              </a:solidFill>
              <a:latin typeface="Gilroy 2"/>
            </a:endParaRPr>
          </a:p>
        </p:txBody>
      </p:sp>
      <p:sp>
        <p:nvSpPr>
          <p:cNvPr id="5" name="TextBox 5"/>
          <p:cNvSpPr txBox="1"/>
          <p:nvPr/>
        </p:nvSpPr>
        <p:spPr>
          <a:xfrm>
            <a:off x="324339" y="7102922"/>
            <a:ext cx="4851922" cy="2893695"/>
          </a:xfrm>
          <a:prstGeom prst="rect">
            <a:avLst/>
          </a:prstGeom>
        </p:spPr>
        <p:txBody>
          <a:bodyPr lIns="0" tIns="0" rIns="0" bIns="0" rtlCol="0" anchor="t">
            <a:spAutoFit/>
          </a:bodyPr>
          <a:lstStyle/>
          <a:p>
            <a:pPr>
              <a:lnSpc>
                <a:spcPts val="3779"/>
              </a:lnSpc>
            </a:pPr>
            <a:r>
              <a:rPr lang="en-US" sz="2699">
                <a:solidFill>
                  <a:srgbClr val="9F2B00"/>
                </a:solidFill>
                <a:latin typeface="Gilroy 2"/>
              </a:rPr>
              <a:t> Inscrivez : ​</a:t>
            </a:r>
          </a:p>
          <a:p>
            <a:pPr>
              <a:lnSpc>
                <a:spcPts val="3779"/>
              </a:lnSpc>
            </a:pPr>
            <a:r>
              <a:rPr lang="en-US" sz="2699">
                <a:solidFill>
                  <a:srgbClr val="9F2B00"/>
                </a:solidFill>
                <a:latin typeface="Gilroy 2"/>
              </a:rPr>
              <a:t>COMITE REGIONAL EPGV CENTRE​</a:t>
            </a:r>
          </a:p>
          <a:p>
            <a:pPr>
              <a:lnSpc>
                <a:spcPts val="3779"/>
              </a:lnSpc>
            </a:pPr>
            <a:r>
              <a:rPr lang="en-US" sz="2699">
                <a:solidFill>
                  <a:srgbClr val="9F2B00"/>
                </a:solidFill>
                <a:latin typeface="Gilroy 2"/>
              </a:rPr>
              <a:t>​</a:t>
            </a:r>
          </a:p>
          <a:p>
            <a:pPr>
              <a:lnSpc>
                <a:spcPts val="3779"/>
              </a:lnSpc>
            </a:pPr>
            <a:r>
              <a:rPr lang="en-US" sz="2699">
                <a:solidFill>
                  <a:srgbClr val="9F2B00"/>
                </a:solidFill>
                <a:latin typeface="Gilroy 2"/>
              </a:rPr>
              <a:t>Puis cliquez sur la loupe​</a:t>
            </a:r>
          </a:p>
          <a:p>
            <a:pPr>
              <a:lnSpc>
                <a:spcPts val="3779"/>
              </a:lnSpc>
            </a:pPr>
            <a:endParaRPr lang="en-US" sz="2699">
              <a:solidFill>
                <a:srgbClr val="9F2B00"/>
              </a:solidFill>
              <a:latin typeface="Gilroy 2"/>
            </a:endParaRPr>
          </a:p>
        </p:txBody>
      </p:sp>
      <p:sp>
        <p:nvSpPr>
          <p:cNvPr id="6" name="Flèche vers la droite 5">
            <a:extLst>
              <a:ext uri="{FF2B5EF4-FFF2-40B4-BE49-F238E27FC236}">
                <a16:creationId xmlns:a16="http://schemas.microsoft.com/office/drawing/2014/main" id="{435C276F-01B1-429B-1A72-F7795574305F}"/>
              </a:ext>
            </a:extLst>
          </p:cNvPr>
          <p:cNvSpPr/>
          <p:nvPr/>
        </p:nvSpPr>
        <p:spPr>
          <a:xfrm rot="1275257">
            <a:off x="4906859" y="4983304"/>
            <a:ext cx="2742076" cy="680347"/>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Flèche vers la droite 6">
            <a:extLst>
              <a:ext uri="{FF2B5EF4-FFF2-40B4-BE49-F238E27FC236}">
                <a16:creationId xmlns:a16="http://schemas.microsoft.com/office/drawing/2014/main" id="{C395C365-EB6F-DB4E-3A46-94E08E01BFB6}"/>
              </a:ext>
            </a:extLst>
          </p:cNvPr>
          <p:cNvSpPr/>
          <p:nvPr/>
        </p:nvSpPr>
        <p:spPr>
          <a:xfrm rot="21092702">
            <a:off x="4739146" y="7501415"/>
            <a:ext cx="2742076" cy="680347"/>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lèche vers la droite 7">
            <a:extLst>
              <a:ext uri="{FF2B5EF4-FFF2-40B4-BE49-F238E27FC236}">
                <a16:creationId xmlns:a16="http://schemas.microsoft.com/office/drawing/2014/main" id="{FA74793E-558D-8A04-6EC0-E3299EA11CDB}"/>
              </a:ext>
            </a:extLst>
          </p:cNvPr>
          <p:cNvSpPr/>
          <p:nvPr/>
        </p:nvSpPr>
        <p:spPr>
          <a:xfrm rot="19269733">
            <a:off x="13033744" y="7396731"/>
            <a:ext cx="1333585" cy="889716"/>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1E9FFB12EC27458B1C77526EB08AC5" ma:contentTypeVersion="8" ma:contentTypeDescription="Crée un document." ma:contentTypeScope="" ma:versionID="36c3ef82105b9727e9117edede58478b">
  <xsd:schema xmlns:xsd="http://www.w3.org/2001/XMLSchema" xmlns:xs="http://www.w3.org/2001/XMLSchema" xmlns:p="http://schemas.microsoft.com/office/2006/metadata/properties" xmlns:ns2="b2532c46-0541-4739-901d-9959fccfc0d8" xmlns:ns3="ae2fa55e-a98c-42a0-b764-7fcf029d5322" targetNamespace="http://schemas.microsoft.com/office/2006/metadata/properties" ma:root="true" ma:fieldsID="5b681fbb6fb89d2cdeef42c5355af69f" ns2:_="" ns3:_="">
    <xsd:import namespace="b2532c46-0541-4739-901d-9959fccfc0d8"/>
    <xsd:import namespace="ae2fa55e-a98c-42a0-b764-7fcf029d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532c46-0541-4739-901d-9959fccfc0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2fa55e-a98c-42a0-b764-7fcf029d5322"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e2fa55e-a98c-42a0-b764-7fcf029d5322">
      <UserInfo>
        <DisplayName>Emilie DELREUX</DisplayName>
        <AccountId>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08FE2C-48F4-4C24-8A59-5246216F1DC6}"/>
</file>

<file path=customXml/itemProps2.xml><?xml version="1.0" encoding="utf-8"?>
<ds:datastoreItem xmlns:ds="http://schemas.openxmlformats.org/officeDocument/2006/customXml" ds:itemID="{69E5EDA1-C789-430F-BCAF-CE5879A34239}">
  <ds:schemaRefs>
    <ds:schemaRef ds:uri="http://purl.org/dc/terms/"/>
    <ds:schemaRef ds:uri="http://schemas.microsoft.com/office/2006/metadata/propertie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infopath/2007/PartnerControls"/>
    <ds:schemaRef ds:uri="cd624750-0727-41b3-a104-74b8426f348a"/>
    <ds:schemaRef ds:uri="906cda2d-9ee3-47b6-b45d-9ec74b06fcdb"/>
    <ds:schemaRef ds:uri="http://purl.org/dc/elements/1.1/"/>
  </ds:schemaRefs>
</ds:datastoreItem>
</file>

<file path=customXml/itemProps3.xml><?xml version="1.0" encoding="utf-8"?>
<ds:datastoreItem xmlns:ds="http://schemas.openxmlformats.org/officeDocument/2006/customXml" ds:itemID="{AAF14979-7DD0-434B-9E90-F8ADED3D92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1419</TotalTime>
  <Words>535</Words>
  <Application>Microsoft Macintosh PowerPoint</Application>
  <PresentationFormat>Personnalisé</PresentationFormat>
  <Paragraphs>66</Paragraphs>
  <Slides>19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Gilroy 2 Italics</vt:lpstr>
      <vt:lpstr>Gilroy 2</vt:lpstr>
      <vt:lpstr>Arimo</vt:lpstr>
      <vt:lpstr>Calibri</vt:lpstr>
      <vt:lpstr>Gilroy 1</vt:lpstr>
      <vt:lpstr>Arial</vt:lpstr>
      <vt:lpstr>CS Gordon Serif</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TUTORIEL</dc:title>
  <dc:creator>Manon Bernardet</dc:creator>
  <cp:lastModifiedBy>Emilie DELREUX</cp:lastModifiedBy>
  <cp:revision>2</cp:revision>
  <dcterms:created xsi:type="dcterms:W3CDTF">2006-08-16T00:00:00Z</dcterms:created>
  <dcterms:modified xsi:type="dcterms:W3CDTF">2022-06-03T14:16:17Z</dcterms:modified>
  <dc:identifier>DAFCWcVU62c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0x010100E91E9FFB12EC27458B1C77526EB08AC5</vt:lpwstr>
  </property>
</Properties>
</file>